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76" r:id="rId3"/>
    <p:sldId id="286" r:id="rId4"/>
    <p:sldId id="307" r:id="rId5"/>
    <p:sldId id="322" r:id="rId6"/>
    <p:sldId id="314" r:id="rId7"/>
    <p:sldId id="321" r:id="rId8"/>
    <p:sldId id="323" r:id="rId9"/>
    <p:sldId id="350" r:id="rId10"/>
    <p:sldId id="351" r:id="rId11"/>
    <p:sldId id="287" r:id="rId12"/>
    <p:sldId id="290" r:id="rId13"/>
    <p:sldId id="325" r:id="rId14"/>
    <p:sldId id="317" r:id="rId15"/>
    <p:sldId id="352" r:id="rId16"/>
    <p:sldId id="353" r:id="rId17"/>
    <p:sldId id="273" r:id="rId18"/>
    <p:sldId id="274" r:id="rId19"/>
    <p:sldId id="275" r:id="rId20"/>
    <p:sldId id="335" r:id="rId21"/>
    <p:sldId id="278" r:id="rId22"/>
    <p:sldId id="354" r:id="rId23"/>
    <p:sldId id="333" r:id="rId24"/>
    <p:sldId id="279" r:id="rId25"/>
    <p:sldId id="355" r:id="rId26"/>
    <p:sldId id="288" r:id="rId27"/>
    <p:sldId id="306" r:id="rId28"/>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3DA9EC-DCF4-4E56-B35D-2B2DCB62EC9C}" type="datetimeFigureOut">
              <a:rPr lang="nb-NO" smtClean="0"/>
              <a:t>16.01.2026</a:t>
            </a:fld>
            <a:endParaRPr lang="nb-NO"/>
          </a:p>
        </p:txBody>
      </p:sp>
      <p:sp>
        <p:nvSpPr>
          <p:cNvPr id="4" name="Plassholder for lysbil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EBC415-BDE9-4D42-81DF-C223A4A1B1E4}" type="slidenum">
              <a:rPr lang="nb-NO" smtClean="0"/>
              <a:t>‹#›</a:t>
            </a:fld>
            <a:endParaRPr lang="nb-NO"/>
          </a:p>
        </p:txBody>
      </p:sp>
    </p:spTree>
    <p:extLst>
      <p:ext uri="{BB962C8B-B14F-4D97-AF65-F5344CB8AC3E}">
        <p14:creationId xmlns:p14="http://schemas.microsoft.com/office/powerpoint/2010/main" val="3149876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0EBC415-BDE9-4D42-81DF-C223A4A1B1E4}" type="slidenum">
              <a:rPr lang="nb-NO" smtClean="0"/>
              <a:t>2</a:t>
            </a:fld>
            <a:endParaRPr lang="nb-NO"/>
          </a:p>
        </p:txBody>
      </p:sp>
    </p:spTree>
    <p:extLst>
      <p:ext uri="{BB962C8B-B14F-4D97-AF65-F5344CB8AC3E}">
        <p14:creationId xmlns:p14="http://schemas.microsoft.com/office/powerpoint/2010/main" val="1364280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0EBC415-BDE9-4D42-81DF-C223A4A1B1E4}" type="slidenum">
              <a:rPr lang="nb-NO" smtClean="0"/>
              <a:t>17</a:t>
            </a:fld>
            <a:endParaRPr lang="nb-NO"/>
          </a:p>
        </p:txBody>
      </p:sp>
    </p:spTree>
    <p:extLst>
      <p:ext uri="{BB962C8B-B14F-4D97-AF65-F5344CB8AC3E}">
        <p14:creationId xmlns:p14="http://schemas.microsoft.com/office/powerpoint/2010/main" val="2671151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nb-NO"/>
              <a:t>Klikk for å redigere tittelstil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F68D4F79-9516-42B4-AB55-7AD5EE3820B4}" type="datetimeFigureOut">
              <a:rPr lang="nb-NO" smtClean="0"/>
              <a:t>16.01.2026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16.01.2026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16.01.2026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nb-NO"/>
              <a:t>Klikk for å redigere tittelstil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F68D4F79-9516-42B4-AB55-7AD5EE3820B4}" type="datetimeFigureOut">
              <a:rPr lang="nb-NO" smtClean="0"/>
              <a:t>16.01.2026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
        <p:nvSpPr>
          <p:cNvPr id="7" name="Title 6"/>
          <p:cNvSpPr>
            <a:spLocks noGrp="1"/>
          </p:cNvSpPr>
          <p:nvPr>
            <p:ph type="title"/>
          </p:nvPr>
        </p:nvSpPr>
        <p:spPr/>
        <p:txBody>
          <a:bodyPr/>
          <a:lstStyle/>
          <a:p>
            <a:r>
              <a:rPr lang="nb-NO"/>
              <a:t>Klikk for å redigere tittelstil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nb-NO"/>
              <a:t>Klikk for å redigere tittelstil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F68D4F79-9516-42B4-AB55-7AD5EE3820B4}" type="datetimeFigureOut">
              <a:rPr lang="nb-NO" smtClean="0"/>
              <a:t>16.01.2026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5" name="Date Placeholder 4"/>
          <p:cNvSpPr>
            <a:spLocks noGrp="1"/>
          </p:cNvSpPr>
          <p:nvPr>
            <p:ph type="dt" sz="half" idx="10"/>
          </p:nvPr>
        </p:nvSpPr>
        <p:spPr/>
        <p:txBody>
          <a:bodyPr/>
          <a:lstStyle/>
          <a:p>
            <a:fld id="{F68D4F79-9516-42B4-AB55-7AD5EE3820B4}" type="datetimeFigureOut">
              <a:rPr lang="nb-NO" smtClean="0"/>
              <a:t>16.01.2026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9" name="Content Placeholder 8"/>
          <p:cNvSpPr>
            <a:spLocks noGrp="1"/>
          </p:cNvSpPr>
          <p:nvPr>
            <p:ph sz="quarter" idx="13"/>
          </p:nvPr>
        </p:nvSpPr>
        <p:spPr>
          <a:xfrm>
            <a:off x="676655" y="2679192"/>
            <a:ext cx="3822192" cy="34472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Klikk for å redigere tittelstil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F68D4F79-9516-42B4-AB55-7AD5EE3820B4}" type="datetimeFigureOut">
              <a:rPr lang="nb-NO" smtClean="0"/>
              <a:t>16.01.2026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Date Placeholder 2"/>
          <p:cNvSpPr>
            <a:spLocks noGrp="1"/>
          </p:cNvSpPr>
          <p:nvPr>
            <p:ph type="dt" sz="half" idx="10"/>
          </p:nvPr>
        </p:nvSpPr>
        <p:spPr/>
        <p:txBody>
          <a:bodyPr/>
          <a:lstStyle/>
          <a:p>
            <a:fld id="{F68D4F79-9516-42B4-AB55-7AD5EE3820B4}" type="datetimeFigureOut">
              <a:rPr lang="nb-NO" smtClean="0"/>
              <a:t>16.01.2026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68D4F79-9516-42B4-AB55-7AD5EE3820B4}" type="datetimeFigureOut">
              <a:rPr lang="nb-NO" smtClean="0"/>
              <a:t>16.01.2026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FA90C54-2CAE-4DD2-A970-CCB9714D909D}" type="slidenum">
              <a:rPr lang="nb-NO" smtClean="0"/>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68D4F79-9516-42B4-AB55-7AD5EE3820B4}" type="datetimeFigureOut">
              <a:rPr lang="nb-NO" smtClean="0"/>
              <a:t>16.01.2026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nb-NO"/>
              <a:t>Klikk for å redigere tittelstil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nb-NO"/>
              <a:t>Klikk for å redigere tittelstil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F68D4F79-9516-42B4-AB55-7AD5EE3820B4}" type="datetimeFigureOut">
              <a:rPr lang="nb-NO" smtClean="0"/>
              <a:t>16.01.2026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FA90C54-2CAE-4DD2-A970-CCB9714D909D}" type="slidenum">
              <a:rPr lang="nb-NO" smtClean="0"/>
              <a:t>‹#›</a:t>
            </a:fld>
            <a:endParaRPr lang="nb-NO"/>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et bilde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68D4F79-9516-42B4-AB55-7AD5EE3820B4}" type="datetimeFigureOut">
              <a:rPr lang="nb-NO" smtClean="0"/>
              <a:t>16.01.2026</a:t>
            </a:fld>
            <a:endParaRPr lang="nb-NO"/>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nb-NO"/>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FA90C54-2CAE-4DD2-A970-CCB9714D909D}" type="slidenum">
              <a:rPr lang="nb-NO" smtClean="0"/>
              <a:t>‹#›</a:t>
            </a:fld>
            <a:endParaRPr lang="nb-NO"/>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normAutofit/>
          </a:bodyPr>
          <a:lstStyle/>
          <a:p>
            <a:r>
              <a:rPr lang="nb-NO" dirty="0"/>
              <a:t>Armadaseilas hjem fra </a:t>
            </a:r>
            <a:br>
              <a:rPr lang="nb-NO" dirty="0"/>
            </a:br>
            <a:r>
              <a:rPr lang="nb-NO" dirty="0"/>
              <a:t>Jamboree Gdansk 2027</a:t>
            </a:r>
          </a:p>
        </p:txBody>
      </p:sp>
      <p:sp>
        <p:nvSpPr>
          <p:cNvPr id="3" name="Undertittel 2"/>
          <p:cNvSpPr>
            <a:spLocks noGrp="1"/>
          </p:cNvSpPr>
          <p:nvPr>
            <p:ph type="subTitle" idx="1"/>
          </p:nvPr>
        </p:nvSpPr>
        <p:spPr>
          <a:xfrm>
            <a:off x="1371600" y="3789040"/>
            <a:ext cx="6400800" cy="1944216"/>
          </a:xfrm>
        </p:spPr>
        <p:txBody>
          <a:bodyPr>
            <a:normAutofit/>
          </a:bodyPr>
          <a:lstStyle/>
          <a:p>
            <a:r>
              <a:rPr lang="nb-NO" dirty="0"/>
              <a:t>Dette er kun et forslag til mulige havner underveis. Skipperne avgjør selvsagt distanser og tidspunkt i forhold til værforhold og mannskap underveis.</a:t>
            </a:r>
          </a:p>
          <a:p>
            <a:endParaRPr lang="nb-NO" dirty="0"/>
          </a:p>
          <a:p>
            <a:r>
              <a:rPr lang="nb-NO" dirty="0"/>
              <a:t>					Versjon 1</a:t>
            </a:r>
          </a:p>
          <a:p>
            <a:endParaRPr lang="nb-NO" dirty="0"/>
          </a:p>
          <a:p>
            <a:endParaRPr lang="nb-NO" dirty="0"/>
          </a:p>
        </p:txBody>
      </p:sp>
    </p:spTree>
    <p:extLst>
      <p:ext uri="{BB962C8B-B14F-4D97-AF65-F5344CB8AC3E}">
        <p14:creationId xmlns:p14="http://schemas.microsoft.com/office/powerpoint/2010/main" val="70946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7DD327-11D3-BB9E-8544-47E7BA824ACE}"/>
              </a:ext>
            </a:extLst>
          </p:cNvPr>
          <p:cNvSpPr>
            <a:spLocks noGrp="1"/>
          </p:cNvSpPr>
          <p:nvPr>
            <p:ph type="title"/>
          </p:nvPr>
        </p:nvSpPr>
        <p:spPr/>
        <p:txBody>
          <a:bodyPr>
            <a:normAutofit fontScale="90000"/>
          </a:bodyPr>
          <a:lstStyle/>
          <a:p>
            <a:r>
              <a:rPr lang="nb-NO" dirty="0" err="1"/>
              <a:t>Falsterbo</a:t>
            </a:r>
            <a:r>
              <a:rPr lang="nb-NO" dirty="0"/>
              <a:t> kanalen</a:t>
            </a:r>
            <a:br>
              <a:rPr lang="nb-NO" dirty="0"/>
            </a:br>
            <a:r>
              <a:rPr lang="nb-NO" dirty="0"/>
              <a:t>passeres underveis</a:t>
            </a:r>
          </a:p>
        </p:txBody>
      </p:sp>
      <p:sp>
        <p:nvSpPr>
          <p:cNvPr id="3" name="Plassholder for innhold 2">
            <a:extLst>
              <a:ext uri="{FF2B5EF4-FFF2-40B4-BE49-F238E27FC236}">
                <a16:creationId xmlns:a16="http://schemas.microsoft.com/office/drawing/2014/main" id="{6FCB4907-1A34-BB32-ACA3-97B48DA33354}"/>
              </a:ext>
            </a:extLst>
          </p:cNvPr>
          <p:cNvSpPr>
            <a:spLocks noGrp="1"/>
          </p:cNvSpPr>
          <p:nvPr>
            <p:ph sz="quarter" idx="13"/>
          </p:nvPr>
        </p:nvSpPr>
        <p:spPr>
          <a:xfrm>
            <a:off x="395537" y="1988840"/>
            <a:ext cx="2880320" cy="2520280"/>
          </a:xfrm>
        </p:spPr>
        <p:txBody>
          <a:bodyPr/>
          <a:lstStyle/>
          <a:p>
            <a:r>
              <a:rPr lang="nb-NO" dirty="0"/>
              <a:t>Vi tar snarveien gjennom den sydligste delen av Sverige</a:t>
            </a:r>
          </a:p>
        </p:txBody>
      </p:sp>
      <p:sp>
        <p:nvSpPr>
          <p:cNvPr id="4" name="Plassholder for innhold 3">
            <a:extLst>
              <a:ext uri="{FF2B5EF4-FFF2-40B4-BE49-F238E27FC236}">
                <a16:creationId xmlns:a16="http://schemas.microsoft.com/office/drawing/2014/main" id="{E5489699-8AD2-5413-2334-C485B2FE047E}"/>
              </a:ext>
            </a:extLst>
          </p:cNvPr>
          <p:cNvSpPr>
            <a:spLocks noGrp="1"/>
          </p:cNvSpPr>
          <p:nvPr>
            <p:ph sz="quarter" idx="14"/>
          </p:nvPr>
        </p:nvSpPr>
        <p:spPr>
          <a:xfrm>
            <a:off x="7956376" y="4149080"/>
            <a:ext cx="78920" cy="105192"/>
          </a:xfrm>
        </p:spPr>
        <p:txBody>
          <a:bodyPr>
            <a:normAutofit fontScale="25000" lnSpcReduction="20000"/>
          </a:bodyPr>
          <a:lstStyle/>
          <a:p>
            <a:pPr marL="0" indent="0">
              <a:buNone/>
            </a:pPr>
            <a:endParaRPr lang="nb-NO" dirty="0"/>
          </a:p>
        </p:txBody>
      </p:sp>
      <p:pic>
        <p:nvPicPr>
          <p:cNvPr id="2050" name="Picture 2" descr="Falsterbokanal - Navinfo near Ljunghusen | BoatView">
            <a:extLst>
              <a:ext uri="{FF2B5EF4-FFF2-40B4-BE49-F238E27FC236}">
                <a16:creationId xmlns:a16="http://schemas.microsoft.com/office/drawing/2014/main" id="{0E913AE3-926D-EC3B-9167-75BE5CB95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137" y="4657308"/>
            <a:ext cx="254317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ediga hamnplatser i kanalen">
            <a:extLst>
              <a:ext uri="{FF2B5EF4-FFF2-40B4-BE49-F238E27FC236}">
                <a16:creationId xmlns:a16="http://schemas.microsoft.com/office/drawing/2014/main" id="{1579B96C-A94A-75A2-FD35-373C9647B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994313"/>
            <a:ext cx="27051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kanör-Falsterbo - Upptäck Sverige">
            <a:extLst>
              <a:ext uri="{FF2B5EF4-FFF2-40B4-BE49-F238E27FC236}">
                <a16:creationId xmlns:a16="http://schemas.microsoft.com/office/drawing/2014/main" id="{FE3E3068-1706-74D9-B406-B52E8A4560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144" y="3394113"/>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alsterbokanalen – Wikipedia">
            <a:extLst>
              <a:ext uri="{FF2B5EF4-FFF2-40B4-BE49-F238E27FC236}">
                <a16:creationId xmlns:a16="http://schemas.microsoft.com/office/drawing/2014/main" id="{68DC8B20-50A2-AE3E-C302-44D132AFC6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535" y="2844344"/>
            <a:ext cx="2753623" cy="2062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36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71010BFC-EF73-446D-A3FA-9443AE281488}"/>
              </a:ext>
            </a:extLst>
          </p:cNvPr>
          <p:cNvSpPr>
            <a:spLocks noGrp="1"/>
          </p:cNvSpPr>
          <p:nvPr>
            <p:ph idx="1"/>
          </p:nvPr>
        </p:nvSpPr>
        <p:spPr>
          <a:xfrm>
            <a:off x="251520" y="2204864"/>
            <a:ext cx="5472608" cy="3730820"/>
          </a:xfrm>
        </p:spPr>
        <p:txBody>
          <a:bodyPr/>
          <a:lstStyle/>
          <a:p>
            <a:r>
              <a:rPr lang="nb-NO" dirty="0"/>
              <a:t>Vi kan besøke hovedstaden i speiderdrakt, og planlegge for neste dags etappe.</a:t>
            </a:r>
          </a:p>
        </p:txBody>
      </p:sp>
      <p:sp>
        <p:nvSpPr>
          <p:cNvPr id="3" name="Tittel 2">
            <a:extLst>
              <a:ext uri="{FF2B5EF4-FFF2-40B4-BE49-F238E27FC236}">
                <a16:creationId xmlns:a16="http://schemas.microsoft.com/office/drawing/2014/main" id="{A9EBA98C-3505-4039-AAC6-29D079687F22}"/>
              </a:ext>
            </a:extLst>
          </p:cNvPr>
          <p:cNvSpPr>
            <a:spLocks noGrp="1"/>
          </p:cNvSpPr>
          <p:nvPr>
            <p:ph type="title"/>
          </p:nvPr>
        </p:nvSpPr>
        <p:spPr/>
        <p:txBody>
          <a:bodyPr>
            <a:normAutofit fontScale="90000"/>
          </a:bodyPr>
          <a:lstStyle/>
          <a:p>
            <a:r>
              <a:rPr lang="nb-NO" dirty="0"/>
              <a:t>København</a:t>
            </a:r>
            <a:br>
              <a:rPr lang="nb-NO" dirty="0"/>
            </a:br>
            <a:r>
              <a:rPr lang="nb-NO" dirty="0"/>
              <a:t>ankomst 5/6.august</a:t>
            </a:r>
          </a:p>
        </p:txBody>
      </p:sp>
      <p:pic>
        <p:nvPicPr>
          <p:cNvPr id="4" name="Bilde 3">
            <a:extLst>
              <a:ext uri="{FF2B5EF4-FFF2-40B4-BE49-F238E27FC236}">
                <a16:creationId xmlns:a16="http://schemas.microsoft.com/office/drawing/2014/main" id="{2A680E34-99C4-4795-8495-FD11A9A64FF1}"/>
              </a:ext>
            </a:extLst>
          </p:cNvPr>
          <p:cNvPicPr>
            <a:picLocks noChangeAspect="1"/>
          </p:cNvPicPr>
          <p:nvPr/>
        </p:nvPicPr>
        <p:blipFill>
          <a:blip r:embed="rId2"/>
          <a:stretch>
            <a:fillRect/>
          </a:stretch>
        </p:blipFill>
        <p:spPr>
          <a:xfrm>
            <a:off x="152203" y="3913231"/>
            <a:ext cx="1742904" cy="1171953"/>
          </a:xfrm>
          <a:prstGeom prst="rect">
            <a:avLst/>
          </a:prstGeom>
        </p:spPr>
      </p:pic>
      <p:pic>
        <p:nvPicPr>
          <p:cNvPr id="5" name="Bilde 4">
            <a:extLst>
              <a:ext uri="{FF2B5EF4-FFF2-40B4-BE49-F238E27FC236}">
                <a16:creationId xmlns:a16="http://schemas.microsoft.com/office/drawing/2014/main" id="{A42666C4-1AF7-407B-A4D5-9AE567050720}"/>
              </a:ext>
            </a:extLst>
          </p:cNvPr>
          <p:cNvPicPr>
            <a:picLocks noChangeAspect="1"/>
          </p:cNvPicPr>
          <p:nvPr/>
        </p:nvPicPr>
        <p:blipFill>
          <a:blip r:embed="rId3"/>
          <a:stretch>
            <a:fillRect/>
          </a:stretch>
        </p:blipFill>
        <p:spPr>
          <a:xfrm>
            <a:off x="6219825" y="2479551"/>
            <a:ext cx="2466975" cy="1847850"/>
          </a:xfrm>
          <a:prstGeom prst="rect">
            <a:avLst/>
          </a:prstGeom>
        </p:spPr>
      </p:pic>
      <p:pic>
        <p:nvPicPr>
          <p:cNvPr id="6" name="Bilde 5">
            <a:extLst>
              <a:ext uri="{FF2B5EF4-FFF2-40B4-BE49-F238E27FC236}">
                <a16:creationId xmlns:a16="http://schemas.microsoft.com/office/drawing/2014/main" id="{9C1FDE2C-2DF6-40B3-8526-ACBECFDAD50A}"/>
              </a:ext>
            </a:extLst>
          </p:cNvPr>
          <p:cNvPicPr>
            <a:picLocks noChangeAspect="1"/>
          </p:cNvPicPr>
          <p:nvPr/>
        </p:nvPicPr>
        <p:blipFill>
          <a:blip r:embed="rId4"/>
          <a:stretch>
            <a:fillRect/>
          </a:stretch>
        </p:blipFill>
        <p:spPr>
          <a:xfrm>
            <a:off x="2057401" y="3881247"/>
            <a:ext cx="1733550" cy="2638425"/>
          </a:xfrm>
          <a:prstGeom prst="rect">
            <a:avLst/>
          </a:prstGeom>
        </p:spPr>
      </p:pic>
      <p:pic>
        <p:nvPicPr>
          <p:cNvPr id="7" name="Bilde 6">
            <a:extLst>
              <a:ext uri="{FF2B5EF4-FFF2-40B4-BE49-F238E27FC236}">
                <a16:creationId xmlns:a16="http://schemas.microsoft.com/office/drawing/2014/main" id="{A6104753-49FA-433A-8802-7D500332F7BE}"/>
              </a:ext>
            </a:extLst>
          </p:cNvPr>
          <p:cNvPicPr>
            <a:picLocks noChangeAspect="1"/>
          </p:cNvPicPr>
          <p:nvPr/>
        </p:nvPicPr>
        <p:blipFill>
          <a:blip r:embed="rId5"/>
          <a:stretch>
            <a:fillRect/>
          </a:stretch>
        </p:blipFill>
        <p:spPr>
          <a:xfrm>
            <a:off x="4382154" y="4521627"/>
            <a:ext cx="2619375" cy="1743075"/>
          </a:xfrm>
          <a:prstGeom prst="rect">
            <a:avLst/>
          </a:prstGeom>
        </p:spPr>
      </p:pic>
    </p:spTree>
    <p:extLst>
      <p:ext uri="{BB962C8B-B14F-4D97-AF65-F5344CB8AC3E}">
        <p14:creationId xmlns:p14="http://schemas.microsoft.com/office/powerpoint/2010/main" val="4160229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1759818F-BF23-4859-9855-98633BF2793F}"/>
              </a:ext>
            </a:extLst>
          </p:cNvPr>
          <p:cNvSpPr>
            <a:spLocks noGrp="1"/>
          </p:cNvSpPr>
          <p:nvPr>
            <p:ph idx="1"/>
          </p:nvPr>
        </p:nvSpPr>
        <p:spPr>
          <a:xfrm>
            <a:off x="872067" y="2492895"/>
            <a:ext cx="7408333" cy="1080121"/>
          </a:xfrm>
        </p:spPr>
        <p:txBody>
          <a:bodyPr>
            <a:normAutofit/>
          </a:bodyPr>
          <a:lstStyle/>
          <a:p>
            <a:r>
              <a:rPr lang="nb-NO" dirty="0"/>
              <a:t>Danske speidere sitt samlingsted som kan vi besøke og utforske underveis hvis vi ønsker.</a:t>
            </a:r>
          </a:p>
          <a:p>
            <a:endParaRPr lang="nb-NO" dirty="0"/>
          </a:p>
        </p:txBody>
      </p:sp>
      <p:sp>
        <p:nvSpPr>
          <p:cNvPr id="3" name="Tittel 2">
            <a:extLst>
              <a:ext uri="{FF2B5EF4-FFF2-40B4-BE49-F238E27FC236}">
                <a16:creationId xmlns:a16="http://schemas.microsoft.com/office/drawing/2014/main" id="{EDA62FDC-C9D6-4EAC-8855-1F5F77B65F53}"/>
              </a:ext>
            </a:extLst>
          </p:cNvPr>
          <p:cNvSpPr>
            <a:spLocks noGrp="1"/>
          </p:cNvSpPr>
          <p:nvPr>
            <p:ph type="title"/>
          </p:nvPr>
        </p:nvSpPr>
        <p:spPr/>
        <p:txBody>
          <a:bodyPr>
            <a:normAutofit fontScale="90000"/>
          </a:bodyPr>
          <a:lstStyle/>
          <a:p>
            <a:r>
              <a:rPr lang="nb-NO" dirty="0" err="1"/>
              <a:t>Middelgrundsfortet</a:t>
            </a:r>
            <a:br>
              <a:rPr lang="nb-NO" dirty="0"/>
            </a:br>
            <a:r>
              <a:rPr lang="nb-NO" dirty="0"/>
              <a:t>kan besøkes underveis</a:t>
            </a:r>
          </a:p>
        </p:txBody>
      </p:sp>
      <p:pic>
        <p:nvPicPr>
          <p:cNvPr id="8" name="Bilde 7">
            <a:extLst>
              <a:ext uri="{FF2B5EF4-FFF2-40B4-BE49-F238E27FC236}">
                <a16:creationId xmlns:a16="http://schemas.microsoft.com/office/drawing/2014/main" id="{4D2AC6F7-6637-4F36-9E11-B28630BC1D20}"/>
              </a:ext>
            </a:extLst>
          </p:cNvPr>
          <p:cNvPicPr>
            <a:picLocks noChangeAspect="1"/>
          </p:cNvPicPr>
          <p:nvPr/>
        </p:nvPicPr>
        <p:blipFill>
          <a:blip r:embed="rId2"/>
          <a:stretch>
            <a:fillRect/>
          </a:stretch>
        </p:blipFill>
        <p:spPr>
          <a:xfrm>
            <a:off x="159513" y="3683754"/>
            <a:ext cx="8824974" cy="3129041"/>
          </a:xfrm>
          <a:prstGeom prst="rect">
            <a:avLst/>
          </a:prstGeom>
        </p:spPr>
      </p:pic>
    </p:spTree>
    <p:extLst>
      <p:ext uri="{BB962C8B-B14F-4D97-AF65-F5344CB8AC3E}">
        <p14:creationId xmlns:p14="http://schemas.microsoft.com/office/powerpoint/2010/main" val="19759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9F75DE6-DC45-4549-20F7-32B5B18919F8}"/>
              </a:ext>
            </a:extLst>
          </p:cNvPr>
          <p:cNvSpPr>
            <a:spLocks noGrp="1"/>
          </p:cNvSpPr>
          <p:nvPr>
            <p:ph idx="1"/>
          </p:nvPr>
        </p:nvSpPr>
        <p:spPr>
          <a:xfrm>
            <a:off x="539553" y="2420889"/>
            <a:ext cx="3312367" cy="2448272"/>
          </a:xfrm>
        </p:spPr>
        <p:txBody>
          <a:bodyPr/>
          <a:lstStyle/>
          <a:p>
            <a:r>
              <a:rPr lang="nb-NO" dirty="0"/>
              <a:t>Koselig liten sjøfartsby med lang historie.</a:t>
            </a:r>
          </a:p>
          <a:p>
            <a:r>
              <a:rPr lang="nb-NO" dirty="0"/>
              <a:t>Mulighet for proviantering</a:t>
            </a:r>
          </a:p>
        </p:txBody>
      </p:sp>
      <p:sp>
        <p:nvSpPr>
          <p:cNvPr id="3" name="Tittel 2">
            <a:extLst>
              <a:ext uri="{FF2B5EF4-FFF2-40B4-BE49-F238E27FC236}">
                <a16:creationId xmlns:a16="http://schemas.microsoft.com/office/drawing/2014/main" id="{9B4629EC-0C4A-726F-0695-F11411927491}"/>
              </a:ext>
            </a:extLst>
          </p:cNvPr>
          <p:cNvSpPr>
            <a:spLocks noGrp="1"/>
          </p:cNvSpPr>
          <p:nvPr>
            <p:ph type="title"/>
          </p:nvPr>
        </p:nvSpPr>
        <p:spPr/>
        <p:txBody>
          <a:bodyPr>
            <a:normAutofit fontScale="90000"/>
          </a:bodyPr>
          <a:lstStyle/>
          <a:p>
            <a:r>
              <a:rPr lang="nb-NO" dirty="0" err="1"/>
              <a:t>Torekov</a:t>
            </a:r>
            <a:r>
              <a:rPr lang="nb-NO" dirty="0"/>
              <a:t> hamn</a:t>
            </a:r>
            <a:br>
              <a:rPr lang="nb-NO" dirty="0"/>
            </a:br>
            <a:r>
              <a:rPr lang="nb-NO" dirty="0"/>
              <a:t>6/7. august</a:t>
            </a:r>
          </a:p>
        </p:txBody>
      </p:sp>
      <p:pic>
        <p:nvPicPr>
          <p:cNvPr id="2052" name="Picture 4" descr="Torekovs Hamn - TBSS">
            <a:extLst>
              <a:ext uri="{FF2B5EF4-FFF2-40B4-BE49-F238E27FC236}">
                <a16:creationId xmlns:a16="http://schemas.microsoft.com/office/drawing/2014/main" id="{799D6DAA-A9EC-2E3B-1419-11EB38BC2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276872"/>
            <a:ext cx="3384376" cy="20306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rekovs Hamn - TBSS">
            <a:extLst>
              <a:ext uri="{FF2B5EF4-FFF2-40B4-BE49-F238E27FC236}">
                <a16:creationId xmlns:a16="http://schemas.microsoft.com/office/drawing/2014/main" id="{1DE24D5A-2D2C-3444-A155-6D02BA27C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610" y="4709682"/>
            <a:ext cx="3037309" cy="18223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538 Torekov – Royalty-frie bilder, arkivfotografier og arkivbilder |  Shutterstock">
            <a:extLst>
              <a:ext uri="{FF2B5EF4-FFF2-40B4-BE49-F238E27FC236}">
                <a16:creationId xmlns:a16="http://schemas.microsoft.com/office/drawing/2014/main" id="{1D07565F-767C-FCB7-DF8B-B7EE0082D3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201"/>
          <a:stretch>
            <a:fillRect/>
          </a:stretch>
        </p:blipFill>
        <p:spPr bwMode="auto">
          <a:xfrm>
            <a:off x="5148064" y="4259998"/>
            <a:ext cx="3705225"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263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2654E634-D97A-07F6-8E7D-45941A5B3E99}"/>
              </a:ext>
            </a:extLst>
          </p:cNvPr>
          <p:cNvSpPr>
            <a:spLocks noGrp="1"/>
          </p:cNvSpPr>
          <p:nvPr>
            <p:ph idx="1"/>
          </p:nvPr>
        </p:nvSpPr>
        <p:spPr>
          <a:xfrm>
            <a:off x="251520" y="1988841"/>
            <a:ext cx="4680519" cy="2533602"/>
          </a:xfrm>
        </p:spPr>
        <p:txBody>
          <a:bodyPr>
            <a:normAutofit fontScale="85000" lnSpcReduction="20000"/>
          </a:bodyPr>
          <a:lstStyle/>
          <a:p>
            <a:r>
              <a:rPr lang="nb-NO" dirty="0" err="1"/>
              <a:t>Mölle</a:t>
            </a:r>
            <a:r>
              <a:rPr lang="nb-NO" dirty="0"/>
              <a:t> hamn er en koselig liten havn som ligger ved </a:t>
            </a:r>
            <a:r>
              <a:rPr lang="nb-NO" dirty="0" err="1"/>
              <a:t>Kullaberg</a:t>
            </a:r>
            <a:r>
              <a:rPr lang="nb-NO" dirty="0"/>
              <a:t> i Höganäs </a:t>
            </a:r>
            <a:r>
              <a:rPr lang="nb-NO" dirty="0" err="1"/>
              <a:t>kommun</a:t>
            </a:r>
            <a:r>
              <a:rPr lang="nb-NO" dirty="0"/>
              <a:t> nord for Helsingborg i Sverige</a:t>
            </a:r>
          </a:p>
          <a:p>
            <a:r>
              <a:rPr lang="nb-NO" dirty="0"/>
              <a:t>Det ser ikke ut til å være proviantering i denne havnen, planlegg innkjøpene i forkant.</a:t>
            </a:r>
          </a:p>
          <a:p>
            <a:r>
              <a:rPr lang="nb-NO" dirty="0"/>
              <a:t>Neste etappe herfra er litt lenger, nattseilas kan vurderes. Eller tidlig morgenavgang neste dag.</a:t>
            </a:r>
          </a:p>
        </p:txBody>
      </p:sp>
      <p:sp>
        <p:nvSpPr>
          <p:cNvPr id="3" name="Tittel 2">
            <a:extLst>
              <a:ext uri="{FF2B5EF4-FFF2-40B4-BE49-F238E27FC236}">
                <a16:creationId xmlns:a16="http://schemas.microsoft.com/office/drawing/2014/main" id="{5FD55219-6996-FA04-7D03-45CC9944C0BB}"/>
              </a:ext>
            </a:extLst>
          </p:cNvPr>
          <p:cNvSpPr>
            <a:spLocks noGrp="1"/>
          </p:cNvSpPr>
          <p:nvPr>
            <p:ph type="title"/>
          </p:nvPr>
        </p:nvSpPr>
        <p:spPr/>
        <p:txBody>
          <a:bodyPr>
            <a:normAutofit fontScale="90000"/>
          </a:bodyPr>
          <a:lstStyle/>
          <a:p>
            <a:r>
              <a:rPr lang="nb-NO" dirty="0" err="1"/>
              <a:t>Mölle</a:t>
            </a:r>
            <a:r>
              <a:rPr lang="nb-NO" dirty="0"/>
              <a:t> hamn</a:t>
            </a:r>
            <a:br>
              <a:rPr lang="nb-NO" dirty="0"/>
            </a:br>
            <a:r>
              <a:rPr lang="nb-NO" dirty="0"/>
              <a:t>ankomst 6/7.august</a:t>
            </a:r>
          </a:p>
        </p:txBody>
      </p:sp>
      <p:pic>
        <p:nvPicPr>
          <p:cNvPr id="4" name="Picture 8" descr="GRANIT I NÆROMRÅDET – Running26">
            <a:extLst>
              <a:ext uri="{FF2B5EF4-FFF2-40B4-BE49-F238E27FC236}">
                <a16:creationId xmlns:a16="http://schemas.microsoft.com/office/drawing/2014/main" id="{6F7EC72B-FBA3-5359-B3EE-DBD0E23322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07" r="4828" b="13441"/>
          <a:stretch>
            <a:fillRect/>
          </a:stretch>
        </p:blipFill>
        <p:spPr bwMode="auto">
          <a:xfrm>
            <a:off x="373865" y="4738466"/>
            <a:ext cx="4167295" cy="18722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85D19556-26CE-7F3F-F681-7F0BB0E61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2233" y="2557462"/>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ölle Hamn, en hamn vid foten av Kullaberg - Småbåtshamn i Mölle">
            <a:extLst>
              <a:ext uri="{FF2B5EF4-FFF2-40B4-BE49-F238E27FC236}">
                <a16:creationId xmlns:a16="http://schemas.microsoft.com/office/drawing/2014/main" id="{DE5F350B-C28B-F4D3-A6F9-45BB787E25E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2714" b="13545"/>
          <a:stretch>
            <a:fillRect/>
          </a:stretch>
        </p:blipFill>
        <p:spPr bwMode="auto">
          <a:xfrm>
            <a:off x="5178169" y="4522443"/>
            <a:ext cx="3965831"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366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DE642F02-0385-4F7A-8123-2CFDBA76A916}"/>
              </a:ext>
            </a:extLst>
          </p:cNvPr>
          <p:cNvSpPr>
            <a:spLocks noGrp="1"/>
          </p:cNvSpPr>
          <p:nvPr>
            <p:ph idx="1"/>
          </p:nvPr>
        </p:nvSpPr>
        <p:spPr>
          <a:xfrm>
            <a:off x="251521" y="2037418"/>
            <a:ext cx="4536504" cy="974603"/>
          </a:xfrm>
        </p:spPr>
        <p:txBody>
          <a:bodyPr>
            <a:normAutofit fontScale="92500"/>
          </a:bodyPr>
          <a:lstStyle/>
          <a:p>
            <a:r>
              <a:rPr lang="nb-NO" dirty="0"/>
              <a:t>Varberg er absolutt verd et besøk etter en lang dagsetappe.</a:t>
            </a:r>
          </a:p>
        </p:txBody>
      </p:sp>
      <p:sp>
        <p:nvSpPr>
          <p:cNvPr id="3" name="Tittel 2">
            <a:extLst>
              <a:ext uri="{FF2B5EF4-FFF2-40B4-BE49-F238E27FC236}">
                <a16:creationId xmlns:a16="http://schemas.microsoft.com/office/drawing/2014/main" id="{0B739955-F9C2-4E80-92C3-D9D0EC196BA4}"/>
              </a:ext>
            </a:extLst>
          </p:cNvPr>
          <p:cNvSpPr>
            <a:spLocks noGrp="1"/>
          </p:cNvSpPr>
          <p:nvPr>
            <p:ph type="title"/>
          </p:nvPr>
        </p:nvSpPr>
        <p:spPr/>
        <p:txBody>
          <a:bodyPr>
            <a:normAutofit fontScale="90000"/>
          </a:bodyPr>
          <a:lstStyle/>
          <a:p>
            <a:r>
              <a:rPr lang="nb-NO" dirty="0"/>
              <a:t>Varberg</a:t>
            </a:r>
            <a:br>
              <a:rPr lang="nb-NO" dirty="0"/>
            </a:br>
            <a:r>
              <a:rPr lang="nb-NO" dirty="0"/>
              <a:t>ankomst 7/8.august</a:t>
            </a:r>
          </a:p>
        </p:txBody>
      </p:sp>
      <p:pic>
        <p:nvPicPr>
          <p:cNvPr id="5" name="Bilde 4">
            <a:extLst>
              <a:ext uri="{FF2B5EF4-FFF2-40B4-BE49-F238E27FC236}">
                <a16:creationId xmlns:a16="http://schemas.microsoft.com/office/drawing/2014/main" id="{AB6E2D09-8699-4E9E-9A63-93CB830FACFF}"/>
              </a:ext>
            </a:extLst>
          </p:cNvPr>
          <p:cNvPicPr>
            <a:picLocks noChangeAspect="1"/>
          </p:cNvPicPr>
          <p:nvPr/>
        </p:nvPicPr>
        <p:blipFill>
          <a:blip r:embed="rId2"/>
          <a:stretch>
            <a:fillRect/>
          </a:stretch>
        </p:blipFill>
        <p:spPr>
          <a:xfrm>
            <a:off x="433738" y="3095890"/>
            <a:ext cx="2466975" cy="1847850"/>
          </a:xfrm>
          <a:prstGeom prst="rect">
            <a:avLst/>
          </a:prstGeom>
        </p:spPr>
      </p:pic>
      <p:pic>
        <p:nvPicPr>
          <p:cNvPr id="6" name="Bilde 5">
            <a:extLst>
              <a:ext uri="{FF2B5EF4-FFF2-40B4-BE49-F238E27FC236}">
                <a16:creationId xmlns:a16="http://schemas.microsoft.com/office/drawing/2014/main" id="{A90BBAD1-A454-42FE-A1A9-E9DAFA0DFFD2}"/>
              </a:ext>
            </a:extLst>
          </p:cNvPr>
          <p:cNvPicPr>
            <a:picLocks noChangeAspect="1"/>
          </p:cNvPicPr>
          <p:nvPr/>
        </p:nvPicPr>
        <p:blipFill>
          <a:blip r:embed="rId3"/>
          <a:stretch>
            <a:fillRect/>
          </a:stretch>
        </p:blipFill>
        <p:spPr>
          <a:xfrm>
            <a:off x="5004048" y="3210190"/>
            <a:ext cx="3838575" cy="1190625"/>
          </a:xfrm>
          <a:prstGeom prst="rect">
            <a:avLst/>
          </a:prstGeom>
        </p:spPr>
      </p:pic>
      <p:pic>
        <p:nvPicPr>
          <p:cNvPr id="7" name="Bilde 6">
            <a:extLst>
              <a:ext uri="{FF2B5EF4-FFF2-40B4-BE49-F238E27FC236}">
                <a16:creationId xmlns:a16="http://schemas.microsoft.com/office/drawing/2014/main" id="{F0FE41AC-D157-4335-8ABF-5EBF1676F3A3}"/>
              </a:ext>
            </a:extLst>
          </p:cNvPr>
          <p:cNvPicPr>
            <a:picLocks noChangeAspect="1"/>
          </p:cNvPicPr>
          <p:nvPr/>
        </p:nvPicPr>
        <p:blipFill>
          <a:blip r:embed="rId4"/>
          <a:stretch>
            <a:fillRect/>
          </a:stretch>
        </p:blipFill>
        <p:spPr>
          <a:xfrm>
            <a:off x="3105150" y="4797152"/>
            <a:ext cx="2933700" cy="1552575"/>
          </a:xfrm>
          <a:prstGeom prst="rect">
            <a:avLst/>
          </a:prstGeom>
        </p:spPr>
      </p:pic>
      <p:pic>
        <p:nvPicPr>
          <p:cNvPr id="1026" name="Picture 2" descr="Besøk Varberg i 2023: Det beste innen Varberg, Sverige turisme - Tripadvisor">
            <a:extLst>
              <a:ext uri="{FF2B5EF4-FFF2-40B4-BE49-F238E27FC236}">
                <a16:creationId xmlns:a16="http://schemas.microsoft.com/office/drawing/2014/main" id="{A21B1275-A9A1-0E83-2220-688C56066E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9586" y="4797152"/>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city of Varberg – a hidden gem on the coast of Sweden">
            <a:extLst>
              <a:ext uri="{FF2B5EF4-FFF2-40B4-BE49-F238E27FC236}">
                <a16:creationId xmlns:a16="http://schemas.microsoft.com/office/drawing/2014/main" id="{92CCA614-3BBF-315A-295B-55D42D8B6F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67" y="501317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FE19D10-F3DC-B4CF-839B-1C3DDA710F4D}"/>
              </a:ext>
            </a:extLst>
          </p:cNvPr>
          <p:cNvSpPr>
            <a:spLocks noGrp="1"/>
          </p:cNvSpPr>
          <p:nvPr>
            <p:ph idx="1"/>
          </p:nvPr>
        </p:nvSpPr>
        <p:spPr>
          <a:xfrm>
            <a:off x="251521" y="2204865"/>
            <a:ext cx="3888431" cy="2232248"/>
          </a:xfrm>
        </p:spPr>
        <p:txBody>
          <a:bodyPr>
            <a:normAutofit lnSpcReduction="10000"/>
          </a:bodyPr>
          <a:lstStyle/>
          <a:p>
            <a:r>
              <a:rPr lang="nb-NO" dirty="0"/>
              <a:t>Et populært område utenfor Göteborg med mange seilbåter om sommeren.</a:t>
            </a:r>
          </a:p>
          <a:p>
            <a:r>
              <a:rPr lang="nb-NO" dirty="0"/>
              <a:t>Vi vurderer uthavn eller båthavn i området.</a:t>
            </a:r>
          </a:p>
        </p:txBody>
      </p:sp>
      <p:sp>
        <p:nvSpPr>
          <p:cNvPr id="3" name="Tittel 2">
            <a:extLst>
              <a:ext uri="{FF2B5EF4-FFF2-40B4-BE49-F238E27FC236}">
                <a16:creationId xmlns:a16="http://schemas.microsoft.com/office/drawing/2014/main" id="{802707BA-9740-243E-E2BE-A6B0DD96915B}"/>
              </a:ext>
            </a:extLst>
          </p:cNvPr>
          <p:cNvSpPr>
            <a:spLocks noGrp="1"/>
          </p:cNvSpPr>
          <p:nvPr>
            <p:ph type="title"/>
          </p:nvPr>
        </p:nvSpPr>
        <p:spPr/>
        <p:txBody>
          <a:bodyPr>
            <a:normAutofit fontScale="90000"/>
          </a:bodyPr>
          <a:lstStyle/>
          <a:p>
            <a:r>
              <a:rPr lang="nb-NO" dirty="0" err="1"/>
              <a:t>Öckerö</a:t>
            </a:r>
            <a:r>
              <a:rPr lang="nb-NO" dirty="0"/>
              <a:t> </a:t>
            </a:r>
            <a:br>
              <a:rPr lang="nb-NO" dirty="0"/>
            </a:br>
            <a:r>
              <a:rPr lang="nb-NO" dirty="0"/>
              <a:t>ankomst 8/9.august</a:t>
            </a:r>
          </a:p>
        </p:txBody>
      </p:sp>
      <p:pic>
        <p:nvPicPr>
          <p:cNvPr id="3074" name="Picture 2" descr="Öckerö Hamnförening">
            <a:extLst>
              <a:ext uri="{FF2B5EF4-FFF2-40B4-BE49-F238E27FC236}">
                <a16:creationId xmlns:a16="http://schemas.microsoft.com/office/drawing/2014/main" id="{FC5B3035-7564-2BA5-7626-EF66FAD1F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2780928"/>
            <a:ext cx="1952659" cy="10833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aturhavner og gjestehavner i Öckerö">
            <a:extLst>
              <a:ext uri="{FF2B5EF4-FFF2-40B4-BE49-F238E27FC236}">
                <a16:creationId xmlns:a16="http://schemas.microsoft.com/office/drawing/2014/main" id="{39222DE3-8D9C-465F-E5C7-9CB353CA81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568" y="4975424"/>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Öckeröhamn">
            <a:extLst>
              <a:ext uri="{FF2B5EF4-FFF2-40B4-BE49-F238E27FC236}">
                <a16:creationId xmlns:a16="http://schemas.microsoft.com/office/drawing/2014/main" id="{60632AF7-5359-914E-9EF6-EB40203F9C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934" y="4941168"/>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Öckeröhamn">
            <a:extLst>
              <a:ext uri="{FF2B5EF4-FFF2-40B4-BE49-F238E27FC236}">
                <a16:creationId xmlns:a16="http://schemas.microsoft.com/office/drawing/2014/main" id="{95FD1CB0-9EC8-7435-7756-187BB06A8F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368" y="2600325"/>
            <a:ext cx="2762250"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462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6444208" y="2924944"/>
            <a:ext cx="2376264" cy="3730407"/>
          </a:xfrm>
        </p:spPr>
        <p:txBody>
          <a:bodyPr>
            <a:normAutofit fontScale="92500" lnSpcReduction="10000"/>
          </a:bodyPr>
          <a:lstStyle/>
          <a:p>
            <a:r>
              <a:rPr lang="nb-NO" dirty="0"/>
              <a:t>En annen populær havn i skjærgården med yrende båtliv…</a:t>
            </a:r>
          </a:p>
          <a:p>
            <a:r>
              <a:rPr lang="nb-NO" dirty="0"/>
              <a:t>Det finnes mange alternative uthavner i området om vi ønsker det.</a:t>
            </a:r>
          </a:p>
        </p:txBody>
      </p:sp>
      <p:sp>
        <p:nvSpPr>
          <p:cNvPr id="3" name="Tittel 2"/>
          <p:cNvSpPr>
            <a:spLocks noGrp="1"/>
          </p:cNvSpPr>
          <p:nvPr>
            <p:ph type="title"/>
          </p:nvPr>
        </p:nvSpPr>
        <p:spPr/>
        <p:txBody>
          <a:bodyPr>
            <a:normAutofit fontScale="90000"/>
          </a:bodyPr>
          <a:lstStyle/>
          <a:p>
            <a:r>
              <a:rPr lang="nb-NO" dirty="0" err="1"/>
              <a:t>Smøgen</a:t>
            </a:r>
            <a:br>
              <a:rPr lang="nb-NO" dirty="0"/>
            </a:br>
            <a:r>
              <a:rPr lang="nb-NO" dirty="0"/>
              <a:t>ankomst 9/10.august</a:t>
            </a:r>
          </a:p>
        </p:txBody>
      </p:sp>
      <p:pic>
        <p:nvPicPr>
          <p:cNvPr id="1638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844824"/>
            <a:ext cx="2837285" cy="1890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1880" y="1988840"/>
            <a:ext cx="2667557" cy="1974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28" y="4051303"/>
            <a:ext cx="5400600" cy="260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8966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1" y="3864640"/>
            <a:ext cx="2520279" cy="2993360"/>
          </a:xfrm>
        </p:spPr>
        <p:txBody>
          <a:bodyPr>
            <a:normAutofit fontScale="85000" lnSpcReduction="10000"/>
          </a:bodyPr>
          <a:lstStyle/>
          <a:p>
            <a:r>
              <a:rPr lang="nb-NO" dirty="0"/>
              <a:t>Populær by med mange nordmenn på handletur.</a:t>
            </a:r>
          </a:p>
          <a:p>
            <a:r>
              <a:rPr lang="nb-NO" dirty="0"/>
              <a:t>Travel gjestehavn om sommeren.</a:t>
            </a:r>
          </a:p>
          <a:p>
            <a:r>
              <a:rPr lang="nb-NO" dirty="0"/>
              <a:t>Vi planlegger for krysning av indre Skagerrak, avreise avhengig av været.</a:t>
            </a:r>
          </a:p>
        </p:txBody>
      </p:sp>
      <p:sp>
        <p:nvSpPr>
          <p:cNvPr id="3" name="Tittel 2"/>
          <p:cNvSpPr>
            <a:spLocks noGrp="1"/>
          </p:cNvSpPr>
          <p:nvPr>
            <p:ph type="title"/>
          </p:nvPr>
        </p:nvSpPr>
        <p:spPr/>
        <p:txBody>
          <a:bodyPr>
            <a:normAutofit fontScale="90000"/>
          </a:bodyPr>
          <a:lstStyle/>
          <a:p>
            <a:r>
              <a:rPr lang="nb-NO" dirty="0"/>
              <a:t>Strømstad</a:t>
            </a:r>
            <a:br>
              <a:rPr lang="nb-NO" dirty="0"/>
            </a:br>
            <a:r>
              <a:rPr lang="nb-NO" dirty="0"/>
              <a:t>ankomst 10/11.august</a:t>
            </a:r>
          </a:p>
        </p:txBody>
      </p:sp>
      <p:pic>
        <p:nvPicPr>
          <p:cNvPr id="174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4085" y="1556792"/>
            <a:ext cx="3967218" cy="2534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71800" y="3645024"/>
            <a:ext cx="4153644" cy="3115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95536" y="1783833"/>
            <a:ext cx="2737089" cy="2080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404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6012160" y="4005064"/>
            <a:ext cx="2952328" cy="2736304"/>
          </a:xfrm>
        </p:spPr>
        <p:txBody>
          <a:bodyPr>
            <a:normAutofit fontScale="92500" lnSpcReduction="10000"/>
          </a:bodyPr>
          <a:lstStyle/>
          <a:p>
            <a:r>
              <a:rPr lang="nb-NO" dirty="0"/>
              <a:t>Sigurd og Linda ønsker velkommen på holmen</a:t>
            </a:r>
          </a:p>
          <a:p>
            <a:r>
              <a:rPr lang="nb-NO" dirty="0"/>
              <a:t>Muligheten for å få servert god mat er tilstede….</a:t>
            </a:r>
          </a:p>
          <a:p>
            <a:r>
              <a:rPr lang="nb-NO" dirty="0"/>
              <a:t>Her ser vi hvordan ferielivet kan være…</a:t>
            </a:r>
          </a:p>
        </p:txBody>
      </p:sp>
      <p:sp>
        <p:nvSpPr>
          <p:cNvPr id="3" name="Tittel 2"/>
          <p:cNvSpPr>
            <a:spLocks noGrp="1"/>
          </p:cNvSpPr>
          <p:nvPr>
            <p:ph type="title"/>
          </p:nvPr>
        </p:nvSpPr>
        <p:spPr>
          <a:xfrm>
            <a:off x="457200" y="521364"/>
            <a:ext cx="8229600" cy="956341"/>
          </a:xfrm>
        </p:spPr>
        <p:txBody>
          <a:bodyPr>
            <a:noAutofit/>
          </a:bodyPr>
          <a:lstStyle/>
          <a:p>
            <a:r>
              <a:rPr lang="nb-NO" sz="3600" dirty="0" err="1"/>
              <a:t>Nessundholmen</a:t>
            </a:r>
            <a:r>
              <a:rPr lang="nb-NO" sz="3600" dirty="0"/>
              <a:t>, Kragerø</a:t>
            </a:r>
            <a:br>
              <a:rPr lang="nb-NO" sz="3600" dirty="0"/>
            </a:br>
            <a:r>
              <a:rPr lang="nb-NO" sz="3600" dirty="0"/>
              <a:t>ankomst 11/12.august</a:t>
            </a:r>
          </a:p>
        </p:txBody>
      </p:sp>
      <p:pic>
        <p:nvPicPr>
          <p:cNvPr id="18434" name="Picture 2" descr="C:\Users\Bruker\Pictures\Pictures (2)\sigurd\nessundholmen\094.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23528" y="4335878"/>
            <a:ext cx="5220072" cy="2477498"/>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C:\Users\Bruker\Pictures\Pictures (2)\sigurd\nessundholmen\01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49966" y="2016667"/>
            <a:ext cx="3348880" cy="198839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Users\Bruker\Pictures\Pictures (2)\sigurd\nessundholmen\IMAG0067.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317167" y="2812927"/>
            <a:ext cx="2493336" cy="1335223"/>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C:\Users\Bruker\Pictures\Pictures (2)\sigurd\nessundholmen\IMAG0106.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51520" y="3170454"/>
            <a:ext cx="2812588" cy="1273343"/>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C:\Users\Bruker\Pictures\Pictures (2)\sigurd\nessundholmen\IMAG0073.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17442" y="1786139"/>
            <a:ext cx="3151884" cy="1284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692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0" y="1916832"/>
            <a:ext cx="4824536" cy="5472608"/>
          </a:xfrm>
        </p:spPr>
        <p:txBody>
          <a:bodyPr>
            <a:normAutofit fontScale="55000" lnSpcReduction="20000"/>
          </a:bodyPr>
          <a:lstStyle/>
          <a:p>
            <a:r>
              <a:rPr lang="nb-NO" dirty="0"/>
              <a:t>Skippere i samråd med armada bestemmer seilingsruten selvsagt !</a:t>
            </a:r>
          </a:p>
          <a:p>
            <a:endParaRPr lang="nb-NO" dirty="0"/>
          </a:p>
          <a:p>
            <a:r>
              <a:rPr lang="nb-NO" dirty="0"/>
              <a:t>Her er forslag til en mulig seilingsplan, eller steder som kan besøkes:</a:t>
            </a:r>
          </a:p>
          <a:p>
            <a:pPr marL="0" indent="0">
              <a:buNone/>
            </a:pPr>
            <a:r>
              <a:rPr lang="nb-NO" dirty="0"/>
              <a:t>	</a:t>
            </a:r>
          </a:p>
          <a:p>
            <a:r>
              <a:rPr lang="nb-NO" dirty="0"/>
              <a:t>Gdansk</a:t>
            </a:r>
          </a:p>
          <a:p>
            <a:r>
              <a:rPr lang="nb-NO" dirty="0" err="1"/>
              <a:t>Wladyslawowo</a:t>
            </a:r>
            <a:r>
              <a:rPr lang="nb-NO" dirty="0"/>
              <a:t>	 40nm</a:t>
            </a:r>
          </a:p>
          <a:p>
            <a:r>
              <a:rPr lang="nb-NO" dirty="0" err="1"/>
              <a:t>Ustka</a:t>
            </a:r>
            <a:r>
              <a:rPr lang="nb-NO" dirty="0"/>
              <a:t>		 58nm</a:t>
            </a:r>
          </a:p>
          <a:p>
            <a:r>
              <a:rPr lang="nb-NO" dirty="0"/>
              <a:t>Rønne		 95nm</a:t>
            </a:r>
          </a:p>
          <a:p>
            <a:r>
              <a:rPr lang="nb-NO" dirty="0"/>
              <a:t>Smygehamn	 48nm</a:t>
            </a:r>
          </a:p>
          <a:p>
            <a:r>
              <a:rPr lang="nb-NO" dirty="0" err="1"/>
              <a:t>Falsterbo</a:t>
            </a:r>
            <a:r>
              <a:rPr lang="nb-NO" dirty="0"/>
              <a:t> kanalen</a:t>
            </a:r>
          </a:p>
          <a:p>
            <a:r>
              <a:rPr lang="nb-NO" dirty="0"/>
              <a:t>København	 39nm</a:t>
            </a:r>
          </a:p>
          <a:p>
            <a:r>
              <a:rPr lang="nb-NO" dirty="0" err="1"/>
              <a:t>Middelgrunden</a:t>
            </a:r>
            <a:r>
              <a:rPr lang="nb-NO" dirty="0"/>
              <a:t>	   </a:t>
            </a:r>
          </a:p>
          <a:p>
            <a:r>
              <a:rPr lang="nb-NO" dirty="0" err="1"/>
              <a:t>Mölle</a:t>
            </a:r>
            <a:r>
              <a:rPr lang="nb-NO" dirty="0"/>
              <a:t>		 38nm</a:t>
            </a:r>
          </a:p>
          <a:p>
            <a:r>
              <a:rPr lang="nb-NO" dirty="0"/>
              <a:t>Varberg		 65nm</a:t>
            </a:r>
          </a:p>
          <a:p>
            <a:r>
              <a:rPr lang="nb-NO" dirty="0" err="1"/>
              <a:t>Ôckerö</a:t>
            </a:r>
            <a:r>
              <a:rPr lang="nb-NO" dirty="0"/>
              <a:t> hamn	 42nm		 </a:t>
            </a:r>
          </a:p>
          <a:p>
            <a:r>
              <a:rPr lang="nb-NO" dirty="0" err="1"/>
              <a:t>Smøgen</a:t>
            </a:r>
            <a:r>
              <a:rPr lang="nb-NO" dirty="0"/>
              <a:t>		 43nm</a:t>
            </a:r>
          </a:p>
          <a:p>
            <a:r>
              <a:rPr lang="nb-NO" dirty="0"/>
              <a:t>Strømstad	 38nm</a:t>
            </a:r>
          </a:p>
          <a:p>
            <a:r>
              <a:rPr lang="nb-NO" dirty="0"/>
              <a:t>Kragerø		 55nm	</a:t>
            </a:r>
            <a:r>
              <a:rPr lang="nb-NO" dirty="0" err="1"/>
              <a:t>Husøysund</a:t>
            </a:r>
            <a:r>
              <a:rPr lang="nb-NO" dirty="0"/>
              <a:t>	34nm</a:t>
            </a:r>
          </a:p>
          <a:p>
            <a:r>
              <a:rPr lang="nb-NO" dirty="0"/>
              <a:t>Arendal		 38nm	Drøbak	30nm</a:t>
            </a:r>
          </a:p>
          <a:p>
            <a:r>
              <a:rPr lang="nb-NO" dirty="0"/>
              <a:t>Kristiansand	 38nm	Oslo	20nm</a:t>
            </a:r>
          </a:p>
          <a:p>
            <a:r>
              <a:rPr lang="nb-NO" dirty="0"/>
              <a:t>     =teoretisk sum 	635nm</a:t>
            </a:r>
          </a:p>
          <a:p>
            <a:pPr marL="0" indent="0">
              <a:buNone/>
            </a:pPr>
            <a:endParaRPr lang="nb-NO" dirty="0"/>
          </a:p>
          <a:p>
            <a:pPr marL="0" indent="0">
              <a:buNone/>
            </a:pPr>
            <a:r>
              <a:rPr lang="nb-NO" dirty="0"/>
              <a:t>POLEN – DANMARK – SVERIGE - NORGE</a:t>
            </a:r>
          </a:p>
        </p:txBody>
      </p:sp>
      <p:sp>
        <p:nvSpPr>
          <p:cNvPr id="3" name="Tittel 2"/>
          <p:cNvSpPr>
            <a:spLocks noGrp="1"/>
          </p:cNvSpPr>
          <p:nvPr>
            <p:ph type="title"/>
          </p:nvPr>
        </p:nvSpPr>
        <p:spPr/>
        <p:txBody>
          <a:bodyPr>
            <a:normAutofit fontScale="90000"/>
          </a:bodyPr>
          <a:lstStyle/>
          <a:p>
            <a:r>
              <a:rPr lang="nb-NO" dirty="0"/>
              <a:t>Forslag seilingsplan hjem fra</a:t>
            </a:r>
            <a:br>
              <a:rPr lang="nb-NO" dirty="0"/>
            </a:br>
            <a:r>
              <a:rPr lang="nb-NO" dirty="0"/>
              <a:t>Jamboree Gdansk 2027</a:t>
            </a:r>
          </a:p>
        </p:txBody>
      </p:sp>
      <p:pic>
        <p:nvPicPr>
          <p:cNvPr id="5" name="Bilde 4" descr="Et bilde som inneholder tekst, kart, atlas, Font&#10;&#10;KI-generert innhold kan være feil.">
            <a:extLst>
              <a:ext uri="{FF2B5EF4-FFF2-40B4-BE49-F238E27FC236}">
                <a16:creationId xmlns:a16="http://schemas.microsoft.com/office/drawing/2014/main" id="{2CBFB2DB-D319-C315-76E2-169A3A4D314E}"/>
              </a:ext>
            </a:extLst>
          </p:cNvPr>
          <p:cNvPicPr>
            <a:picLocks noChangeAspect="1"/>
          </p:cNvPicPr>
          <p:nvPr/>
        </p:nvPicPr>
        <p:blipFill>
          <a:blip r:embed="rId3" cstate="print">
            <a:extLst>
              <a:ext uri="{28A0092B-C50C-407E-A947-70E740481C1C}">
                <a14:useLocalDpi xmlns:a14="http://schemas.microsoft.com/office/drawing/2010/main" val="0"/>
              </a:ext>
            </a:extLst>
          </a:blip>
          <a:srcRect t="14826" b="21043"/>
          <a:stretch>
            <a:fillRect/>
          </a:stretch>
        </p:blipFill>
        <p:spPr>
          <a:xfrm>
            <a:off x="5426968" y="1916832"/>
            <a:ext cx="3465512" cy="4938880"/>
          </a:xfrm>
          <a:prstGeom prst="rect">
            <a:avLst/>
          </a:prstGeom>
        </p:spPr>
      </p:pic>
    </p:spTree>
    <p:extLst>
      <p:ext uri="{BB962C8B-B14F-4D97-AF65-F5344CB8AC3E}">
        <p14:creationId xmlns:p14="http://schemas.microsoft.com/office/powerpoint/2010/main" val="119176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B7940450-BD0F-3EAF-6E54-394A959411A7}"/>
              </a:ext>
            </a:extLst>
          </p:cNvPr>
          <p:cNvSpPr>
            <a:spLocks noGrp="1"/>
          </p:cNvSpPr>
          <p:nvPr>
            <p:ph idx="1"/>
          </p:nvPr>
        </p:nvSpPr>
        <p:spPr>
          <a:xfrm>
            <a:off x="323529" y="1988841"/>
            <a:ext cx="5688632" cy="1512168"/>
          </a:xfrm>
        </p:spPr>
        <p:txBody>
          <a:bodyPr>
            <a:normAutofit/>
          </a:bodyPr>
          <a:lstStyle/>
          <a:p>
            <a:r>
              <a:rPr lang="nb-NO" dirty="0"/>
              <a:t>Den hvite by ved havet….</a:t>
            </a:r>
          </a:p>
          <a:p>
            <a:r>
              <a:rPr lang="nb-NO" dirty="0"/>
              <a:t>Vi kan veldig gjerne finne en uthavn, kanskje perleporten er et alternativ ?</a:t>
            </a:r>
          </a:p>
        </p:txBody>
      </p:sp>
      <p:sp>
        <p:nvSpPr>
          <p:cNvPr id="3" name="Tittel 2">
            <a:extLst>
              <a:ext uri="{FF2B5EF4-FFF2-40B4-BE49-F238E27FC236}">
                <a16:creationId xmlns:a16="http://schemas.microsoft.com/office/drawing/2014/main" id="{BC5C09FB-97EC-C2EC-0C4C-6E430BB436DA}"/>
              </a:ext>
            </a:extLst>
          </p:cNvPr>
          <p:cNvSpPr>
            <a:spLocks noGrp="1"/>
          </p:cNvSpPr>
          <p:nvPr>
            <p:ph type="title"/>
          </p:nvPr>
        </p:nvSpPr>
        <p:spPr/>
        <p:txBody>
          <a:bodyPr>
            <a:normAutofit fontScale="90000"/>
          </a:bodyPr>
          <a:lstStyle/>
          <a:p>
            <a:r>
              <a:rPr lang="nb-NO" dirty="0"/>
              <a:t>Risør</a:t>
            </a:r>
            <a:br>
              <a:rPr lang="nb-NO" dirty="0"/>
            </a:br>
            <a:r>
              <a:rPr lang="nb-NO" dirty="0"/>
              <a:t>passeres underveis</a:t>
            </a:r>
          </a:p>
        </p:txBody>
      </p:sp>
      <p:pic>
        <p:nvPicPr>
          <p:cNvPr id="1026" name="Picture 2" descr="Risør opphever boplikten - Hol strammer ...">
            <a:extLst>
              <a:ext uri="{FF2B5EF4-FFF2-40B4-BE49-F238E27FC236}">
                <a16:creationId xmlns:a16="http://schemas.microsoft.com/office/drawing/2014/main" id="{3E4ACA71-4003-766A-D3F4-234B278F6E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5842" y="2996952"/>
            <a:ext cx="3168352"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va skjer i Risør | Norgesferie | Visit ...">
            <a:extLst>
              <a:ext uri="{FF2B5EF4-FFF2-40B4-BE49-F238E27FC236}">
                <a16:creationId xmlns:a16="http://schemas.microsoft.com/office/drawing/2014/main" id="{921CC38D-8C52-BB02-0E0A-EFEBE9DF9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691" y="3451487"/>
            <a:ext cx="2247861" cy="28578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eien gjennom Perleporten">
            <a:extLst>
              <a:ext uri="{FF2B5EF4-FFF2-40B4-BE49-F238E27FC236}">
                <a16:creationId xmlns:a16="http://schemas.microsoft.com/office/drawing/2014/main" id="{5C02234B-83C2-35D0-240E-9A30DAA7E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3904" y="4454585"/>
            <a:ext cx="3637011" cy="2398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728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0" y="4437112"/>
            <a:ext cx="3312368" cy="2121099"/>
          </a:xfrm>
        </p:spPr>
        <p:txBody>
          <a:bodyPr>
            <a:normAutofit fontScale="77500" lnSpcReduction="20000"/>
          </a:bodyPr>
          <a:lstStyle/>
          <a:p>
            <a:r>
              <a:rPr lang="nb-NO" dirty="0"/>
              <a:t>Lyngør er en gammel uthavn og et lite tettsted som ligger i Tvedestrand kommune i Aust-Agder fylke, omtrent midt mellom Risør og Tvedestrand. Tettstedet ligger fordelt over flere øyer</a:t>
            </a:r>
          </a:p>
          <a:p>
            <a:pPr marL="0" indent="0">
              <a:buNone/>
            </a:pPr>
            <a:endParaRPr lang="nb-NO" dirty="0"/>
          </a:p>
        </p:txBody>
      </p:sp>
      <p:sp>
        <p:nvSpPr>
          <p:cNvPr id="3" name="Tittel 2"/>
          <p:cNvSpPr>
            <a:spLocks noGrp="1"/>
          </p:cNvSpPr>
          <p:nvPr>
            <p:ph type="title"/>
          </p:nvPr>
        </p:nvSpPr>
        <p:spPr/>
        <p:txBody>
          <a:bodyPr>
            <a:normAutofit fontScale="90000"/>
          </a:bodyPr>
          <a:lstStyle/>
          <a:p>
            <a:r>
              <a:rPr lang="nb-NO" dirty="0"/>
              <a:t>Lyngør</a:t>
            </a:r>
            <a:br>
              <a:rPr lang="nb-NO" dirty="0"/>
            </a:br>
            <a:r>
              <a:rPr lang="nb-NO" dirty="0"/>
              <a:t>passeres underveis</a:t>
            </a:r>
          </a:p>
        </p:txBody>
      </p:sp>
      <p:pic>
        <p:nvPicPr>
          <p:cNvPr id="3075"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56176" y="1772816"/>
            <a:ext cx="2552767" cy="1737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95536" y="1628800"/>
            <a:ext cx="3914799" cy="2335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79912" y="3212976"/>
            <a:ext cx="3034308" cy="202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297066" y="5163007"/>
            <a:ext cx="3776903" cy="1665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893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872067" y="2675467"/>
            <a:ext cx="5158123" cy="3450696"/>
          </a:xfrm>
        </p:spPr>
        <p:txBody>
          <a:bodyPr/>
          <a:lstStyle/>
          <a:p>
            <a:r>
              <a:rPr lang="nb-NO" dirty="0"/>
              <a:t>Muligheter for fin slør med bading hvis vindretningen er god…..</a:t>
            </a:r>
          </a:p>
        </p:txBody>
      </p:sp>
      <p:sp>
        <p:nvSpPr>
          <p:cNvPr id="3" name="Tittel 2"/>
          <p:cNvSpPr>
            <a:spLocks noGrp="1"/>
          </p:cNvSpPr>
          <p:nvPr>
            <p:ph type="title"/>
          </p:nvPr>
        </p:nvSpPr>
        <p:spPr/>
        <p:txBody>
          <a:bodyPr>
            <a:normAutofit fontScale="90000"/>
          </a:bodyPr>
          <a:lstStyle/>
          <a:p>
            <a:r>
              <a:rPr lang="nb-NO" dirty="0" err="1"/>
              <a:t>Tromøysund</a:t>
            </a:r>
            <a:br>
              <a:rPr lang="nb-NO" dirty="0"/>
            </a:br>
            <a:r>
              <a:rPr lang="nb-NO" dirty="0"/>
              <a:t>passeres underveis</a:t>
            </a:r>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205474" y="2060848"/>
            <a:ext cx="2639652" cy="2206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920" y="4030893"/>
            <a:ext cx="3469035" cy="2600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1520" y="3861048"/>
            <a:ext cx="3425116" cy="2383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787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194736" y="2204864"/>
            <a:ext cx="5241360" cy="2265115"/>
          </a:xfrm>
        </p:spPr>
        <p:txBody>
          <a:bodyPr/>
          <a:lstStyle/>
          <a:p>
            <a:r>
              <a:rPr lang="nb-NO" dirty="0"/>
              <a:t>Vi pynter opp i pollen….</a:t>
            </a:r>
          </a:p>
          <a:p>
            <a:r>
              <a:rPr lang="nb-NO" dirty="0"/>
              <a:t>Full flagging og speiderantrekk selvfølgelig ?</a:t>
            </a:r>
          </a:p>
        </p:txBody>
      </p:sp>
      <p:sp>
        <p:nvSpPr>
          <p:cNvPr id="3" name="Tittel 2"/>
          <p:cNvSpPr>
            <a:spLocks noGrp="1"/>
          </p:cNvSpPr>
          <p:nvPr>
            <p:ph type="title"/>
          </p:nvPr>
        </p:nvSpPr>
        <p:spPr/>
        <p:txBody>
          <a:bodyPr>
            <a:normAutofit fontScale="90000"/>
          </a:bodyPr>
          <a:lstStyle/>
          <a:p>
            <a:r>
              <a:rPr lang="nb-NO" dirty="0"/>
              <a:t>Arendal</a:t>
            </a:r>
            <a:br>
              <a:rPr lang="nb-NO" dirty="0"/>
            </a:br>
            <a:r>
              <a:rPr lang="nb-NO" dirty="0"/>
              <a:t>ankomst 12/13.august</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36096" y="1628800"/>
            <a:ext cx="2876550"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4028" y="3645024"/>
            <a:ext cx="4067944" cy="3072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66050" y="3372042"/>
            <a:ext cx="4890796" cy="3258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193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4700145" y="2420889"/>
            <a:ext cx="4192335" cy="2016223"/>
          </a:xfrm>
        </p:spPr>
        <p:txBody>
          <a:bodyPr>
            <a:normAutofit/>
          </a:bodyPr>
          <a:lstStyle/>
          <a:p>
            <a:pPr marL="0" indent="0">
              <a:buNone/>
            </a:pPr>
            <a:endParaRPr lang="nb-NO" dirty="0"/>
          </a:p>
          <a:p>
            <a:r>
              <a:rPr lang="nb-NO" dirty="0"/>
              <a:t>Sjarmerende sørlandsby</a:t>
            </a:r>
          </a:p>
          <a:p>
            <a:r>
              <a:rPr lang="nb-NO" dirty="0"/>
              <a:t>Gjestehavn med vaskemaskin, dusj og toalett</a:t>
            </a:r>
          </a:p>
          <a:p>
            <a:endParaRPr lang="nb-NO" dirty="0"/>
          </a:p>
        </p:txBody>
      </p:sp>
      <p:sp>
        <p:nvSpPr>
          <p:cNvPr id="3" name="Tittel 2"/>
          <p:cNvSpPr>
            <a:spLocks noGrp="1"/>
          </p:cNvSpPr>
          <p:nvPr>
            <p:ph type="title"/>
          </p:nvPr>
        </p:nvSpPr>
        <p:spPr/>
        <p:txBody>
          <a:bodyPr>
            <a:normAutofit fontScale="90000"/>
          </a:bodyPr>
          <a:lstStyle/>
          <a:p>
            <a:r>
              <a:rPr lang="nb-NO" dirty="0"/>
              <a:t>Grimstad</a:t>
            </a:r>
            <a:br>
              <a:rPr lang="nb-NO" dirty="0"/>
            </a:br>
            <a:r>
              <a:rPr lang="nb-NO" dirty="0"/>
              <a:t>passeres underveis</a:t>
            </a:r>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66394" y="4365104"/>
            <a:ext cx="8667502" cy="2383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520" y="2095073"/>
            <a:ext cx="285750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2852936"/>
            <a:ext cx="1117848" cy="1156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6503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395536" y="2132855"/>
            <a:ext cx="4938464" cy="964695"/>
          </a:xfrm>
        </p:spPr>
        <p:txBody>
          <a:bodyPr>
            <a:normAutofit fontScale="62500" lnSpcReduction="20000"/>
          </a:bodyPr>
          <a:lstStyle/>
          <a:p>
            <a:r>
              <a:rPr lang="nb-NO" dirty="0"/>
              <a:t>Flott seilas gjennom Blindleia med alle deltagere !</a:t>
            </a:r>
          </a:p>
          <a:p>
            <a:r>
              <a:rPr lang="nb-NO" dirty="0"/>
              <a:t>Kanskje blir det anledning for å skaffe litt iskrem underveis….</a:t>
            </a:r>
          </a:p>
          <a:p>
            <a:r>
              <a:rPr lang="nb-NO" dirty="0"/>
              <a:t>Vi satser på å finne en fin uthavn for natten.</a:t>
            </a:r>
          </a:p>
        </p:txBody>
      </p:sp>
      <p:sp>
        <p:nvSpPr>
          <p:cNvPr id="3" name="Tittel 2"/>
          <p:cNvSpPr>
            <a:spLocks noGrp="1"/>
          </p:cNvSpPr>
          <p:nvPr>
            <p:ph type="title"/>
          </p:nvPr>
        </p:nvSpPr>
        <p:spPr/>
        <p:txBody>
          <a:bodyPr>
            <a:normAutofit fontScale="90000"/>
          </a:bodyPr>
          <a:lstStyle/>
          <a:p>
            <a:r>
              <a:rPr lang="nb-NO" dirty="0"/>
              <a:t>Lillesand</a:t>
            </a:r>
            <a:br>
              <a:rPr lang="nb-NO" dirty="0"/>
            </a:br>
            <a:r>
              <a:rPr lang="nb-NO" dirty="0"/>
              <a:t>passeres underveis</a:t>
            </a:r>
          </a:p>
        </p:txBody>
      </p:sp>
      <p:pic>
        <p:nvPicPr>
          <p:cNvPr id="10242" name="Picture 2" descr="http://www.havna.com/photoalbum/view4/L3Rvb2xzL3Bob3RvYWxidW1fdmlldy9ubWYvaW1nLzY2NjQvbWVkaXVtMy82NjY0MDEuanBnL0Nyb3AvP3g9MTYmeT0xMCZ3aWR0aD03MzYmaGVpZ2h0PTQ5M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9078" y="3425068"/>
            <a:ext cx="4758722" cy="316817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upload.wikimedia.org/wikipedia/commons/thumb/f/fa/Lillesand_Blindleia.jpg/400px-Lillesand_Blindleia.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96136" y="2315371"/>
            <a:ext cx="3275856" cy="22193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177A29A-FE15-9F98-1950-8D3E8BCC70A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76056" y="4221088"/>
            <a:ext cx="3769003" cy="249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944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251520" y="2060848"/>
            <a:ext cx="4140091" cy="2088232"/>
          </a:xfrm>
        </p:spPr>
        <p:txBody>
          <a:bodyPr>
            <a:normAutofit fontScale="62500" lnSpcReduction="20000"/>
          </a:bodyPr>
          <a:lstStyle/>
          <a:p>
            <a:r>
              <a:rPr lang="nb-NO" dirty="0"/>
              <a:t>Vi beregner ankomst Kristiansandsområdet etter 14 dagers seilas fra Gdansk via Danmark og Sverige.</a:t>
            </a:r>
          </a:p>
          <a:p>
            <a:r>
              <a:rPr lang="nb-NO" dirty="0"/>
              <a:t>Tidsplanen er selvfølgelig avhengig av vær og mannskap underveis.</a:t>
            </a:r>
          </a:p>
          <a:p>
            <a:r>
              <a:rPr lang="nb-NO" dirty="0"/>
              <a:t>Skolestart 16.august</a:t>
            </a:r>
          </a:p>
          <a:p>
            <a:r>
              <a:rPr lang="nb-NO" dirty="0"/>
              <a:t>Mulighet for å legge fartøy som skal vestover i havn her og hente de en helg senere.</a:t>
            </a:r>
          </a:p>
        </p:txBody>
      </p:sp>
      <p:sp>
        <p:nvSpPr>
          <p:cNvPr id="3" name="Tittel 2"/>
          <p:cNvSpPr>
            <a:spLocks noGrp="1"/>
          </p:cNvSpPr>
          <p:nvPr>
            <p:ph type="title"/>
          </p:nvPr>
        </p:nvSpPr>
        <p:spPr/>
        <p:txBody>
          <a:bodyPr>
            <a:normAutofit fontScale="90000"/>
          </a:bodyPr>
          <a:lstStyle/>
          <a:p>
            <a:r>
              <a:rPr lang="nb-NO" dirty="0" err="1"/>
              <a:t>Terneviga</a:t>
            </a:r>
            <a:r>
              <a:rPr lang="nb-NO" dirty="0"/>
              <a:t> </a:t>
            </a:r>
            <a:br>
              <a:rPr lang="nb-NO" dirty="0"/>
            </a:br>
            <a:r>
              <a:rPr lang="nb-NO" dirty="0" err="1"/>
              <a:t>anmkomst</a:t>
            </a:r>
            <a:r>
              <a:rPr lang="nb-NO" dirty="0"/>
              <a:t> 13-15. august</a:t>
            </a:r>
          </a:p>
        </p:txBody>
      </p:sp>
      <p:pic>
        <p:nvPicPr>
          <p:cNvPr id="12290" name="Picture 2" descr="http://gfx.nrk.no/br5dz3PEhY1u-JXNbCYVBQK6oJZUziYDwqZjX2-zr3H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001953"/>
            <a:ext cx="5056862" cy="284448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speiding.no/grafikk/2011/Nyheter/Juli/bilde_armada_f__r_avreise_Anne_Margrethe_Himle.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91611" y="2204864"/>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980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p:txBody>
          <a:bodyPr>
            <a:normAutofit fontScale="92500" lnSpcReduction="10000"/>
          </a:bodyPr>
          <a:lstStyle/>
          <a:p>
            <a:r>
              <a:rPr lang="nb-NO" dirty="0"/>
              <a:t>Prisene for sommerens seilaser går til dekning av mat, havneavgifter, drivstoff og opplevelser underveis. Vi gjennomfører selvfølgelig nøkternhet og fornuftig økonomistyring, slik at så mange som mulig skal få anledning til å være med.</a:t>
            </a:r>
          </a:p>
          <a:p>
            <a:r>
              <a:rPr lang="nb-NO" dirty="0"/>
              <a:t>Deltagelse hele seilasen hjem fra Gdansk   kr </a:t>
            </a:r>
          </a:p>
          <a:p>
            <a:r>
              <a:rPr lang="nb-NO" dirty="0"/>
              <a:t>Reiseutgifter ved deltagelse på deler av seilasen betales og organiseres av deltageren selv. ( vi hjelper til praktisk !)</a:t>
            </a:r>
          </a:p>
          <a:p>
            <a:r>
              <a:rPr lang="nb-NO" dirty="0"/>
              <a:t>Bindende påmelding til :</a:t>
            </a:r>
          </a:p>
          <a:p>
            <a:r>
              <a:rPr lang="nb-NO" dirty="0"/>
              <a:t>OBS: Begrenset antall plasser !</a:t>
            </a:r>
          </a:p>
        </p:txBody>
      </p:sp>
      <p:sp>
        <p:nvSpPr>
          <p:cNvPr id="3" name="Tittel 2"/>
          <p:cNvSpPr>
            <a:spLocks noGrp="1"/>
          </p:cNvSpPr>
          <p:nvPr>
            <p:ph type="title"/>
          </p:nvPr>
        </p:nvSpPr>
        <p:spPr/>
        <p:txBody>
          <a:bodyPr/>
          <a:lstStyle/>
          <a:p>
            <a:r>
              <a:rPr lang="nb-NO" dirty="0"/>
              <a:t>Påmelding og priser</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56376" y="5549900"/>
            <a:ext cx="100965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9684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
          </p:nvPr>
        </p:nvSpPr>
        <p:spPr>
          <a:xfrm>
            <a:off x="179511" y="1669974"/>
            <a:ext cx="2952329" cy="3127178"/>
          </a:xfrm>
        </p:spPr>
        <p:txBody>
          <a:bodyPr>
            <a:normAutofit/>
          </a:bodyPr>
          <a:lstStyle/>
          <a:p>
            <a:pPr marL="0" lvl="0" indent="0">
              <a:buClr>
                <a:srgbClr val="31B6FD"/>
              </a:buClr>
              <a:buNone/>
            </a:pPr>
            <a:endParaRPr lang="nb-NO" dirty="0">
              <a:solidFill>
                <a:srgbClr val="073E87"/>
              </a:solidFill>
            </a:endParaRPr>
          </a:p>
          <a:p>
            <a:pPr marL="0" indent="0">
              <a:buNone/>
            </a:pPr>
            <a:endParaRPr lang="nb-NO" dirty="0"/>
          </a:p>
          <a:p>
            <a:pPr marL="0" indent="0">
              <a:buNone/>
            </a:pPr>
            <a:endParaRPr lang="nb-NO" dirty="0"/>
          </a:p>
          <a:p>
            <a:pPr marL="0" indent="0">
              <a:buNone/>
            </a:pPr>
            <a:endParaRPr lang="nb-NO" dirty="0"/>
          </a:p>
        </p:txBody>
      </p:sp>
      <p:sp>
        <p:nvSpPr>
          <p:cNvPr id="3" name="Tittel 2"/>
          <p:cNvSpPr>
            <a:spLocks noGrp="1"/>
          </p:cNvSpPr>
          <p:nvPr>
            <p:ph type="title"/>
          </p:nvPr>
        </p:nvSpPr>
        <p:spPr/>
        <p:txBody>
          <a:bodyPr>
            <a:normAutofit fontScale="90000"/>
          </a:bodyPr>
          <a:lstStyle/>
          <a:p>
            <a:r>
              <a:rPr lang="nb-NO" dirty="0"/>
              <a:t>Armada seilas hjem fra</a:t>
            </a:r>
            <a:br>
              <a:rPr lang="nb-NO" dirty="0"/>
            </a:br>
            <a:r>
              <a:rPr lang="nb-NO" dirty="0"/>
              <a:t> Jamboree Gdansk 2027</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32040" y="4555928"/>
            <a:ext cx="3960440" cy="223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60440" y="1669973"/>
            <a:ext cx="4515669" cy="2885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Bruker\Documents\Speider\sø 15\presentasjon leir 2015\3107bølger (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7584" y="4740175"/>
            <a:ext cx="3419872" cy="2047701"/>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18A635FE-1720-4F3B-8F7A-0BE4D905434B}"/>
              </a:ext>
            </a:extLst>
          </p:cNvPr>
          <p:cNvSpPr/>
          <p:nvPr/>
        </p:nvSpPr>
        <p:spPr>
          <a:xfrm>
            <a:off x="251520" y="1720840"/>
            <a:ext cx="3108920" cy="3077766"/>
          </a:xfrm>
          <a:prstGeom prst="rect">
            <a:avLst/>
          </a:prstGeom>
        </p:spPr>
        <p:txBody>
          <a:bodyPr wrap="square">
            <a:spAutoFit/>
          </a:bodyPr>
          <a:lstStyle/>
          <a:p>
            <a:pPr lvl="0">
              <a:buClr>
                <a:srgbClr val="31B6FD"/>
              </a:buClr>
            </a:pPr>
            <a:r>
              <a:rPr lang="nb-NO" dirty="0">
                <a:solidFill>
                  <a:srgbClr val="073E87"/>
                </a:solidFill>
              </a:rPr>
              <a:t>Deltagende fartøy:</a:t>
            </a:r>
          </a:p>
          <a:p>
            <a:pPr lvl="0">
              <a:buClr>
                <a:srgbClr val="31B6FD"/>
              </a:buClr>
            </a:pPr>
            <a:r>
              <a:rPr lang="nb-NO" sz="1600" dirty="0" err="1">
                <a:solidFill>
                  <a:srgbClr val="073E87"/>
                </a:solidFill>
              </a:rPr>
              <a:t>Havbraatt</a:t>
            </a:r>
            <a:endParaRPr lang="nb-NO" sz="1600" dirty="0">
              <a:solidFill>
                <a:srgbClr val="073E87"/>
              </a:solidFill>
            </a:endParaRPr>
          </a:p>
          <a:p>
            <a:pPr lvl="0">
              <a:buClr>
                <a:srgbClr val="31B6FD"/>
              </a:buClr>
            </a:pPr>
            <a:r>
              <a:rPr lang="nb-NO" sz="1600" dirty="0">
                <a:solidFill>
                  <a:srgbClr val="073E87"/>
                </a:solidFill>
              </a:rPr>
              <a:t>Makrellen</a:t>
            </a:r>
          </a:p>
          <a:p>
            <a:pPr lvl="0">
              <a:buClr>
                <a:srgbClr val="31B6FD"/>
              </a:buClr>
            </a:pPr>
            <a:r>
              <a:rPr lang="nb-NO" sz="1600" dirty="0">
                <a:solidFill>
                  <a:srgbClr val="073E87"/>
                </a:solidFill>
              </a:rPr>
              <a:t>Caroline </a:t>
            </a:r>
            <a:r>
              <a:rPr lang="nb-NO" sz="1600" dirty="0" err="1">
                <a:solidFill>
                  <a:srgbClr val="073E87"/>
                </a:solidFill>
              </a:rPr>
              <a:t>af</a:t>
            </a:r>
            <a:r>
              <a:rPr lang="nb-NO" sz="1600" dirty="0">
                <a:solidFill>
                  <a:srgbClr val="073E87"/>
                </a:solidFill>
              </a:rPr>
              <a:t> Sandnes</a:t>
            </a:r>
          </a:p>
          <a:p>
            <a:pPr lvl="0">
              <a:buClr>
                <a:srgbClr val="31B6FD"/>
              </a:buClr>
            </a:pPr>
            <a:r>
              <a:rPr lang="nb-NO" sz="1600" dirty="0" err="1">
                <a:solidFill>
                  <a:srgbClr val="073E87"/>
                </a:solidFill>
              </a:rPr>
              <a:t>Nordsjø</a:t>
            </a:r>
            <a:endParaRPr lang="nb-NO" sz="1600" dirty="0">
              <a:solidFill>
                <a:srgbClr val="073E87"/>
              </a:solidFill>
            </a:endParaRPr>
          </a:p>
          <a:p>
            <a:pPr lvl="0">
              <a:buClr>
                <a:srgbClr val="31B6FD"/>
              </a:buClr>
            </a:pPr>
            <a:r>
              <a:rPr lang="nb-NO" sz="1600" dirty="0" err="1">
                <a:solidFill>
                  <a:srgbClr val="073E87"/>
                </a:solidFill>
              </a:rPr>
              <a:t>Midtholm</a:t>
            </a:r>
            <a:endParaRPr lang="nb-NO" sz="1600" dirty="0">
              <a:solidFill>
                <a:srgbClr val="073E87"/>
              </a:solidFill>
            </a:endParaRPr>
          </a:p>
          <a:p>
            <a:pPr lvl="0">
              <a:buClr>
                <a:srgbClr val="31B6FD"/>
              </a:buClr>
            </a:pPr>
            <a:r>
              <a:rPr lang="nb-NO" sz="1600" dirty="0">
                <a:solidFill>
                  <a:srgbClr val="073E87"/>
                </a:solidFill>
              </a:rPr>
              <a:t>Strabo </a:t>
            </a:r>
          </a:p>
          <a:p>
            <a:pPr lvl="0">
              <a:buClr>
                <a:srgbClr val="31B6FD"/>
              </a:buClr>
            </a:pPr>
            <a:r>
              <a:rPr lang="nb-NO" sz="1600" dirty="0">
                <a:solidFill>
                  <a:srgbClr val="073E87"/>
                </a:solidFill>
              </a:rPr>
              <a:t>Gyda</a:t>
            </a:r>
          </a:p>
          <a:p>
            <a:pPr lvl="0">
              <a:buClr>
                <a:srgbClr val="31B6FD"/>
              </a:buClr>
            </a:pPr>
            <a:r>
              <a:rPr lang="nb-NO" sz="1600" dirty="0">
                <a:solidFill>
                  <a:srgbClr val="073E87"/>
                </a:solidFill>
              </a:rPr>
              <a:t>Christiane</a:t>
            </a:r>
          </a:p>
          <a:p>
            <a:pPr lvl="0">
              <a:buClr>
                <a:srgbClr val="31B6FD"/>
              </a:buClr>
            </a:pPr>
            <a:r>
              <a:rPr lang="nb-NO" sz="1600" dirty="0" err="1">
                <a:solidFill>
                  <a:srgbClr val="073E87"/>
                </a:solidFill>
              </a:rPr>
              <a:t>Alibaba</a:t>
            </a:r>
            <a:endParaRPr lang="nb-NO" sz="1600" dirty="0">
              <a:solidFill>
                <a:srgbClr val="073E87"/>
              </a:solidFill>
            </a:endParaRPr>
          </a:p>
          <a:p>
            <a:pPr lvl="0">
              <a:buClr>
                <a:srgbClr val="31B6FD"/>
              </a:buClr>
            </a:pPr>
            <a:endParaRPr lang="nb-NO" sz="1600" dirty="0">
              <a:solidFill>
                <a:srgbClr val="073E87"/>
              </a:solidFill>
            </a:endParaRPr>
          </a:p>
          <a:p>
            <a:pPr lvl="0">
              <a:buClr>
                <a:srgbClr val="31B6FD"/>
              </a:buClr>
            </a:pPr>
            <a:r>
              <a:rPr lang="nb-NO" sz="1600" dirty="0">
                <a:solidFill>
                  <a:srgbClr val="073E87"/>
                </a:solidFill>
              </a:rPr>
              <a:t>Flere….??</a:t>
            </a:r>
          </a:p>
        </p:txBody>
      </p:sp>
    </p:spTree>
    <p:extLst>
      <p:ext uri="{BB962C8B-B14F-4D97-AF65-F5344CB8AC3E}">
        <p14:creationId xmlns:p14="http://schemas.microsoft.com/office/powerpoint/2010/main" val="1310578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5BA9A620-3594-2BAB-3B54-7885F22743A3}"/>
              </a:ext>
            </a:extLst>
          </p:cNvPr>
          <p:cNvSpPr>
            <a:spLocks noGrp="1"/>
          </p:cNvSpPr>
          <p:nvPr>
            <p:ph type="title"/>
          </p:nvPr>
        </p:nvSpPr>
        <p:spPr/>
        <p:txBody>
          <a:bodyPr>
            <a:normAutofit fontScale="90000"/>
          </a:bodyPr>
          <a:lstStyle/>
          <a:p>
            <a:r>
              <a:rPr lang="nb-NO" dirty="0"/>
              <a:t>26.World </a:t>
            </a:r>
            <a:r>
              <a:rPr lang="nb-NO" dirty="0" err="1"/>
              <a:t>scout</a:t>
            </a:r>
            <a:r>
              <a:rPr lang="nb-NO" dirty="0"/>
              <a:t> jamboree</a:t>
            </a:r>
            <a:br>
              <a:rPr lang="nb-NO" dirty="0"/>
            </a:br>
            <a:r>
              <a:rPr lang="nb-NO" dirty="0"/>
              <a:t> </a:t>
            </a:r>
            <a:r>
              <a:rPr lang="nb-NO" dirty="0" err="1"/>
              <a:t>Poland</a:t>
            </a:r>
            <a:r>
              <a:rPr lang="nb-NO" dirty="0"/>
              <a:t> 2027</a:t>
            </a:r>
          </a:p>
        </p:txBody>
      </p:sp>
      <p:sp>
        <p:nvSpPr>
          <p:cNvPr id="5" name="AutoShape 4">
            <a:extLst>
              <a:ext uri="{FF2B5EF4-FFF2-40B4-BE49-F238E27FC236}">
                <a16:creationId xmlns:a16="http://schemas.microsoft.com/office/drawing/2014/main" id="{92CC6C7B-AA6F-EE8D-6180-69B19D9808F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6" name="AutoShape 6">
            <a:extLst>
              <a:ext uri="{FF2B5EF4-FFF2-40B4-BE49-F238E27FC236}">
                <a16:creationId xmlns:a16="http://schemas.microsoft.com/office/drawing/2014/main" id="{3C78BD6F-D61E-DB6E-FCD8-461A3882EB38}"/>
              </a:ext>
            </a:extLst>
          </p:cNvPr>
          <p:cNvSpPr>
            <a:spLocks noGrp="1" noChangeAspect="1" noChangeArrowheads="1"/>
          </p:cNvSpPr>
          <p:nvPr>
            <p:ph idx="1"/>
          </p:nvPr>
        </p:nvSpPr>
        <p:spPr bwMode="auto">
          <a:xfrm>
            <a:off x="251521" y="2349842"/>
            <a:ext cx="4599701" cy="41698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77500" lnSpcReduction="20000"/>
          </a:bodyPr>
          <a:lstStyle/>
          <a:p>
            <a:r>
              <a:rPr lang="nb-NO" dirty="0"/>
              <a:t>120 år siden speidingen startet</a:t>
            </a:r>
          </a:p>
          <a:p>
            <a:r>
              <a:rPr lang="nb-NO" dirty="0"/>
              <a:t>Offisiell åpnings-seremoni fredag 30.juli</a:t>
            </a:r>
          </a:p>
          <a:p>
            <a:r>
              <a:rPr lang="nb-NO" dirty="0"/>
              <a:t>Muligheter for å besøke leiren før seilas hjem.</a:t>
            </a:r>
          </a:p>
          <a:p>
            <a:endParaRPr lang="nb-NO" dirty="0"/>
          </a:p>
          <a:p>
            <a:endParaRPr lang="nb-NO" dirty="0"/>
          </a:p>
          <a:p>
            <a:endParaRPr lang="nb-NO" dirty="0"/>
          </a:p>
          <a:p>
            <a:endParaRPr lang="nb-NO" dirty="0"/>
          </a:p>
          <a:p>
            <a:endParaRPr lang="nb-NO" dirty="0"/>
          </a:p>
          <a:p>
            <a:endParaRPr lang="nb-NO" dirty="0"/>
          </a:p>
          <a:p>
            <a:pPr marL="0" indent="0">
              <a:buNone/>
            </a:pPr>
            <a:endParaRPr lang="nb-NO" dirty="0"/>
          </a:p>
          <a:p>
            <a:endParaRPr lang="nb-NO" dirty="0"/>
          </a:p>
          <a:p>
            <a:r>
              <a:rPr lang="nb-NO" dirty="0"/>
              <a:t>Skolestart Rogaland / Oslo </a:t>
            </a:r>
          </a:p>
          <a:p>
            <a:pPr marL="0" indent="0">
              <a:buNone/>
            </a:pPr>
            <a:r>
              <a:rPr lang="nb-NO" dirty="0"/>
              <a:t>     mandag 16.august</a:t>
            </a:r>
          </a:p>
        </p:txBody>
      </p:sp>
      <p:sp>
        <p:nvSpPr>
          <p:cNvPr id="7" name="AutoShape 6">
            <a:extLst>
              <a:ext uri="{FF2B5EF4-FFF2-40B4-BE49-F238E27FC236}">
                <a16:creationId xmlns:a16="http://schemas.microsoft.com/office/drawing/2014/main" id="{7E7C6AB1-C329-6AFF-0654-E14BE2EAF712}"/>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8" name="AutoShape 8">
            <a:extLst>
              <a:ext uri="{FF2B5EF4-FFF2-40B4-BE49-F238E27FC236}">
                <a16:creationId xmlns:a16="http://schemas.microsoft.com/office/drawing/2014/main" id="{FEE623F3-E369-6344-ED1E-627D6A4E0EC0}"/>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9236" name="Picture 20" descr="26th World Scout Jamboree Polska 2027 | Gdansk">
            <a:extLst>
              <a:ext uri="{FF2B5EF4-FFF2-40B4-BE49-F238E27FC236}">
                <a16:creationId xmlns:a16="http://schemas.microsoft.com/office/drawing/2014/main" id="{2934B32A-F076-EA99-BDD6-CDE676C43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8978" y="1268760"/>
            <a:ext cx="1583214" cy="1583214"/>
          </a:xfrm>
          <a:prstGeom prst="rect">
            <a:avLst/>
          </a:prstGeom>
          <a:noFill/>
          <a:extLst>
            <a:ext uri="{909E8E84-426E-40DD-AFC4-6F175D3DCCD1}">
              <a14:hiddenFill xmlns:a14="http://schemas.microsoft.com/office/drawing/2010/main">
                <a:solidFill>
                  <a:srgbClr val="FFFFFF"/>
                </a:solidFill>
              </a14:hiddenFill>
            </a:ext>
          </a:extLst>
        </p:spPr>
      </p:pic>
      <p:pic>
        <p:nvPicPr>
          <p:cNvPr id="9238" name="Picture 22" descr="Get involved: Leader applications now open for World Scout Jamboree 2027 -  ScoutsCymru">
            <a:extLst>
              <a:ext uri="{FF2B5EF4-FFF2-40B4-BE49-F238E27FC236}">
                <a16:creationId xmlns:a16="http://schemas.microsoft.com/office/drawing/2014/main" id="{51634154-A739-6E71-5084-6F1C5636F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222" y="2995612"/>
            <a:ext cx="3905250" cy="117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03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D1A3975E-10BA-3991-1DA2-46E4A162F4BE}"/>
              </a:ext>
            </a:extLst>
          </p:cNvPr>
          <p:cNvSpPr>
            <a:spLocks noGrp="1"/>
          </p:cNvSpPr>
          <p:nvPr>
            <p:ph idx="1"/>
          </p:nvPr>
        </p:nvSpPr>
        <p:spPr>
          <a:xfrm>
            <a:off x="251521" y="2204864"/>
            <a:ext cx="3672407" cy="1252729"/>
          </a:xfrm>
        </p:spPr>
        <p:txBody>
          <a:bodyPr>
            <a:normAutofit fontScale="85000" lnSpcReduction="10000"/>
          </a:bodyPr>
          <a:lstStyle/>
          <a:p>
            <a:r>
              <a:rPr lang="nb-NO" dirty="0"/>
              <a:t>Vi seiler ut med full flagging i kortesje etter at fartøyene er gjort sjøklare med proviantering og bunkers.</a:t>
            </a:r>
          </a:p>
        </p:txBody>
      </p:sp>
      <p:sp>
        <p:nvSpPr>
          <p:cNvPr id="3" name="Tittel 2">
            <a:extLst>
              <a:ext uri="{FF2B5EF4-FFF2-40B4-BE49-F238E27FC236}">
                <a16:creationId xmlns:a16="http://schemas.microsoft.com/office/drawing/2014/main" id="{402631C0-E5C7-054C-94D0-6C79D33C0D80}"/>
              </a:ext>
            </a:extLst>
          </p:cNvPr>
          <p:cNvSpPr>
            <a:spLocks noGrp="1"/>
          </p:cNvSpPr>
          <p:nvPr>
            <p:ph type="title"/>
          </p:nvPr>
        </p:nvSpPr>
        <p:spPr/>
        <p:txBody>
          <a:bodyPr>
            <a:normAutofit fontScale="90000"/>
          </a:bodyPr>
          <a:lstStyle/>
          <a:p>
            <a:r>
              <a:rPr lang="nb-NO" dirty="0"/>
              <a:t>Gdansk</a:t>
            </a:r>
            <a:br>
              <a:rPr lang="nb-NO" dirty="0"/>
            </a:br>
            <a:r>
              <a:rPr lang="nb-NO" dirty="0"/>
              <a:t>avreise søndag 1.august</a:t>
            </a:r>
          </a:p>
        </p:txBody>
      </p:sp>
      <p:pic>
        <p:nvPicPr>
          <p:cNvPr id="4" name="Picture 10" descr="Cruise til Gdansk (Gdynia), Poland ...">
            <a:extLst>
              <a:ext uri="{FF2B5EF4-FFF2-40B4-BE49-F238E27FC236}">
                <a16:creationId xmlns:a16="http://schemas.microsoft.com/office/drawing/2014/main" id="{7F25363F-F615-DFB9-3170-21AC84EC2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564903"/>
            <a:ext cx="3672406" cy="15586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7 Grunner til å Besøke Gdansk Nå ...">
            <a:extLst>
              <a:ext uri="{FF2B5EF4-FFF2-40B4-BE49-F238E27FC236}">
                <a16:creationId xmlns:a16="http://schemas.microsoft.com/office/drawing/2014/main" id="{8601DD7F-6F8E-E37C-AD73-FA551BEE1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1699" y="4293096"/>
            <a:ext cx="3961591" cy="2267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ravel to Gdansk | Stena Line">
            <a:extLst>
              <a:ext uri="{FF2B5EF4-FFF2-40B4-BE49-F238E27FC236}">
                <a16:creationId xmlns:a16="http://schemas.microsoft.com/office/drawing/2014/main" id="{73B02037-8B48-95C6-1140-1CB752DA2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5242917"/>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Best Itinerary, Map, Guide &amp; Tips ...">
            <a:extLst>
              <a:ext uri="{FF2B5EF4-FFF2-40B4-BE49-F238E27FC236}">
                <a16:creationId xmlns:a16="http://schemas.microsoft.com/office/drawing/2014/main" id="{C22F711C-0E00-0A05-1005-1B78174514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908" y="3457593"/>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Våpen">
            <a:extLst>
              <a:ext uri="{FF2B5EF4-FFF2-40B4-BE49-F238E27FC236}">
                <a16:creationId xmlns:a16="http://schemas.microsoft.com/office/drawing/2014/main" id="{B9997764-A57B-9996-D44C-D04BA5A527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6669" y="470072"/>
            <a:ext cx="830131" cy="98924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26th World Scout Jamboree Polska 2027 | Gdansk">
            <a:extLst>
              <a:ext uri="{FF2B5EF4-FFF2-40B4-BE49-F238E27FC236}">
                <a16:creationId xmlns:a16="http://schemas.microsoft.com/office/drawing/2014/main" id="{100FB5E1-AA80-01DA-297D-FCC4915EE5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5248" y="397566"/>
            <a:ext cx="1218666" cy="1218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585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AF24A0E2-F32E-A4EC-66A3-6D1C8D3B59EA}"/>
              </a:ext>
            </a:extLst>
          </p:cNvPr>
          <p:cNvSpPr>
            <a:spLocks noGrp="1"/>
          </p:cNvSpPr>
          <p:nvPr>
            <p:ph idx="1"/>
          </p:nvPr>
        </p:nvSpPr>
        <p:spPr>
          <a:xfrm>
            <a:off x="457201" y="1944406"/>
            <a:ext cx="2602631" cy="2204674"/>
          </a:xfrm>
        </p:spPr>
        <p:txBody>
          <a:bodyPr>
            <a:normAutofit lnSpcReduction="10000"/>
          </a:bodyPr>
          <a:lstStyle/>
          <a:p>
            <a:r>
              <a:rPr lang="nb-NO" dirty="0"/>
              <a:t>Populær badeby med mange lange strender, parker, tivoli og aktiviteter for familier.</a:t>
            </a:r>
          </a:p>
          <a:p>
            <a:pPr marL="0" indent="0">
              <a:buNone/>
            </a:pPr>
            <a:endParaRPr lang="nb-NO" dirty="0"/>
          </a:p>
        </p:txBody>
      </p:sp>
      <p:sp>
        <p:nvSpPr>
          <p:cNvPr id="3" name="Tittel 2">
            <a:extLst>
              <a:ext uri="{FF2B5EF4-FFF2-40B4-BE49-F238E27FC236}">
                <a16:creationId xmlns:a16="http://schemas.microsoft.com/office/drawing/2014/main" id="{0E0165E3-2FFF-3848-EEE0-6F22A3ABAC35}"/>
              </a:ext>
            </a:extLst>
          </p:cNvPr>
          <p:cNvSpPr>
            <a:spLocks noGrp="1"/>
          </p:cNvSpPr>
          <p:nvPr>
            <p:ph type="title"/>
          </p:nvPr>
        </p:nvSpPr>
        <p:spPr/>
        <p:txBody>
          <a:bodyPr>
            <a:normAutofit fontScale="90000"/>
          </a:bodyPr>
          <a:lstStyle/>
          <a:p>
            <a:r>
              <a:rPr lang="nb-NO" dirty="0" err="1"/>
              <a:t>Wladyslawowo</a:t>
            </a:r>
            <a:br>
              <a:rPr lang="nb-NO" dirty="0"/>
            </a:br>
            <a:r>
              <a:rPr lang="nb-NO" dirty="0"/>
              <a:t>ankomst 1.august</a:t>
            </a:r>
          </a:p>
        </p:txBody>
      </p:sp>
      <p:pic>
        <p:nvPicPr>
          <p:cNvPr id="8196" name="Picture 4" descr="Najciekawsze Atrakcje">
            <a:extLst>
              <a:ext uri="{FF2B5EF4-FFF2-40B4-BE49-F238E27FC236}">
                <a16:creationId xmlns:a16="http://schemas.microsoft.com/office/drawing/2014/main" id="{39934DBB-89F4-1738-EF53-F14EC72BE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849" y="2505075"/>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Władysławowo Ocean Park - kiedy jest ...">
            <a:extLst>
              <a:ext uri="{FF2B5EF4-FFF2-40B4-BE49-F238E27FC236}">
                <a16:creationId xmlns:a16="http://schemas.microsoft.com/office/drawing/2014/main" id="{884D12C1-2272-8507-6BF7-636258145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4290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ypożyczalnia Samochodów Władysławowo ...">
            <a:extLst>
              <a:ext uri="{FF2B5EF4-FFF2-40B4-BE49-F238E27FC236}">
                <a16:creationId xmlns:a16="http://schemas.microsoft.com/office/drawing/2014/main" id="{5A7FA349-8343-601F-5790-1CA324E2D0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722" y="5499799"/>
            <a:ext cx="5033278" cy="125272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oat of arms of Władysławowo">
            <a:extLst>
              <a:ext uri="{FF2B5EF4-FFF2-40B4-BE49-F238E27FC236}">
                <a16:creationId xmlns:a16="http://schemas.microsoft.com/office/drawing/2014/main" id="{BE5F91F0-A302-C642-7EBB-AFE8C6054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493204"/>
            <a:ext cx="1143000" cy="94297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Władysławowo. Królowie parawaningu atakują. 'Jakie buraczane cebulactwo'">
            <a:extLst>
              <a:ext uri="{FF2B5EF4-FFF2-40B4-BE49-F238E27FC236}">
                <a16:creationId xmlns:a16="http://schemas.microsoft.com/office/drawing/2014/main" id="{BAF5B89F-9B2D-EF57-B4AE-E689762898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4563628"/>
            <a:ext cx="3321989" cy="221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838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4A920F54-9968-8A03-B4B0-BF04510779B5}"/>
              </a:ext>
            </a:extLst>
          </p:cNvPr>
          <p:cNvSpPr>
            <a:spLocks noGrp="1"/>
          </p:cNvSpPr>
          <p:nvPr>
            <p:ph idx="1"/>
          </p:nvPr>
        </p:nvSpPr>
        <p:spPr>
          <a:xfrm>
            <a:off x="179513" y="2132856"/>
            <a:ext cx="2952328" cy="2952327"/>
          </a:xfrm>
        </p:spPr>
        <p:txBody>
          <a:bodyPr>
            <a:normAutofit fontScale="85000" lnSpcReduction="20000"/>
          </a:bodyPr>
          <a:lstStyle/>
          <a:p>
            <a:r>
              <a:rPr lang="nb-NO" dirty="0"/>
              <a:t>Gammel fiskehavn ved elva </a:t>
            </a:r>
            <a:r>
              <a:rPr lang="nb-NO" dirty="0" err="1"/>
              <a:t>Slupsk</a:t>
            </a:r>
            <a:r>
              <a:rPr lang="nb-NO" dirty="0"/>
              <a:t> som i dag er mest kjent som sommerby med spa, kurbad og velvære.</a:t>
            </a:r>
          </a:p>
          <a:p>
            <a:r>
              <a:rPr lang="nb-NO" dirty="0"/>
              <a:t>Mulighet for å fylle bunkers og proviant før neste lange etappe over Østersjøen.</a:t>
            </a:r>
          </a:p>
          <a:p>
            <a:r>
              <a:rPr lang="nb-NO" dirty="0"/>
              <a:t>Vurdere nattseilas eller tidlig morgenavgang</a:t>
            </a:r>
          </a:p>
          <a:p>
            <a:endParaRPr lang="nb-NO" dirty="0"/>
          </a:p>
        </p:txBody>
      </p:sp>
      <p:sp>
        <p:nvSpPr>
          <p:cNvPr id="3" name="Tittel 2">
            <a:extLst>
              <a:ext uri="{FF2B5EF4-FFF2-40B4-BE49-F238E27FC236}">
                <a16:creationId xmlns:a16="http://schemas.microsoft.com/office/drawing/2014/main" id="{BFBE1EE8-5DED-36F5-8482-3E39B81C5E2C}"/>
              </a:ext>
            </a:extLst>
          </p:cNvPr>
          <p:cNvSpPr>
            <a:spLocks noGrp="1"/>
          </p:cNvSpPr>
          <p:nvPr>
            <p:ph type="title"/>
          </p:nvPr>
        </p:nvSpPr>
        <p:spPr/>
        <p:txBody>
          <a:bodyPr>
            <a:normAutofit fontScale="90000"/>
          </a:bodyPr>
          <a:lstStyle/>
          <a:p>
            <a:r>
              <a:rPr lang="nb-NO" dirty="0" err="1"/>
              <a:t>Ustka</a:t>
            </a:r>
            <a:br>
              <a:rPr lang="nb-NO" dirty="0"/>
            </a:br>
            <a:r>
              <a:rPr lang="nb-NO" dirty="0"/>
              <a:t>ankomst 2.august</a:t>
            </a:r>
          </a:p>
        </p:txBody>
      </p:sp>
      <p:pic>
        <p:nvPicPr>
          <p:cNvPr id="4" name="Picture 2" descr="Nature - Ustka - turystyczna strona miasta">
            <a:extLst>
              <a:ext uri="{FF2B5EF4-FFF2-40B4-BE49-F238E27FC236}">
                <a16:creationId xmlns:a16="http://schemas.microsoft.com/office/drawing/2014/main" id="{B6C02BAC-6335-A6B5-F027-CC74A32ED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9527" y="2114577"/>
            <a:ext cx="3917273" cy="22497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Ustka Harbour | Grand Lubicz Uzdrowisko ...">
            <a:extLst>
              <a:ext uri="{FF2B5EF4-FFF2-40B4-BE49-F238E27FC236}">
                <a16:creationId xmlns:a16="http://schemas.microsoft.com/office/drawing/2014/main" id="{AFEADF64-6DD3-2C04-FAEE-0A0C7840F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807" y="5229136"/>
            <a:ext cx="2491001" cy="16576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ourist attractions - Ustka ...">
            <a:extLst>
              <a:ext uri="{FF2B5EF4-FFF2-40B4-BE49-F238E27FC236}">
                <a16:creationId xmlns:a16="http://schemas.microsoft.com/office/drawing/2014/main" id="{FEFC5376-69CA-9427-BB29-6D73BD4D6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2225" y="4918645"/>
            <a:ext cx="2907407" cy="19347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Ustka - atrakcje turystyczne">
            <a:extLst>
              <a:ext uri="{FF2B5EF4-FFF2-40B4-BE49-F238E27FC236}">
                <a16:creationId xmlns:a16="http://schemas.microsoft.com/office/drawing/2014/main" id="{A4F0CF07-014E-4299-D6D0-036157453B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1648" y="5229137"/>
            <a:ext cx="2313834" cy="160254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ollage of views of Ustka: lighthouse, beach in Ustka, mermaid, boats in the port, the entrance to the port, the port in Ustka bird's eye view">
            <a:extLst>
              <a:ext uri="{FF2B5EF4-FFF2-40B4-BE49-F238E27FC236}">
                <a16:creationId xmlns:a16="http://schemas.microsoft.com/office/drawing/2014/main" id="{506AF336-5657-368A-3240-BB402835446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0479" b="64065"/>
          <a:stretch>
            <a:fillRect/>
          </a:stretch>
        </p:blipFill>
        <p:spPr bwMode="auto">
          <a:xfrm>
            <a:off x="3459415" y="2156676"/>
            <a:ext cx="955811" cy="127232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oat of arms of Ustka">
            <a:extLst>
              <a:ext uri="{FF2B5EF4-FFF2-40B4-BE49-F238E27FC236}">
                <a16:creationId xmlns:a16="http://schemas.microsoft.com/office/drawing/2014/main" id="{CE129639-82F3-EC86-2C86-EC326ED0CC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9824" y="432230"/>
            <a:ext cx="926976" cy="1120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338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CD9415D2-D027-2FE1-6838-06CE4D0A3EDA}"/>
              </a:ext>
            </a:extLst>
          </p:cNvPr>
          <p:cNvSpPr>
            <a:spLocks noGrp="1"/>
          </p:cNvSpPr>
          <p:nvPr>
            <p:ph idx="1"/>
          </p:nvPr>
        </p:nvSpPr>
        <p:spPr>
          <a:xfrm>
            <a:off x="323529" y="1844824"/>
            <a:ext cx="3024336" cy="3240361"/>
          </a:xfrm>
        </p:spPr>
        <p:txBody>
          <a:bodyPr>
            <a:normAutofit fontScale="85000" lnSpcReduction="10000"/>
          </a:bodyPr>
          <a:lstStyle/>
          <a:p>
            <a:r>
              <a:rPr lang="nb-NO" dirty="0"/>
              <a:t>Bornholm er en trivelig dansk øy i Østersjøen</a:t>
            </a:r>
          </a:p>
          <a:p>
            <a:r>
              <a:rPr lang="nb-NO" dirty="0"/>
              <a:t>Det går flere ferger herfra.</a:t>
            </a:r>
          </a:p>
          <a:p>
            <a:r>
              <a:rPr lang="nb-NO" dirty="0"/>
              <a:t>Viktig å hvile ut etter en lang seilas</a:t>
            </a:r>
          </a:p>
          <a:p>
            <a:r>
              <a:rPr lang="nb-NO" dirty="0"/>
              <a:t>Skippermøte avgjør om vi tar en hviledag her eller seiler videre neste dag.</a:t>
            </a:r>
          </a:p>
          <a:p>
            <a:endParaRPr lang="nb-NO" dirty="0"/>
          </a:p>
        </p:txBody>
      </p:sp>
      <p:sp>
        <p:nvSpPr>
          <p:cNvPr id="3" name="Tittel 2">
            <a:extLst>
              <a:ext uri="{FF2B5EF4-FFF2-40B4-BE49-F238E27FC236}">
                <a16:creationId xmlns:a16="http://schemas.microsoft.com/office/drawing/2014/main" id="{EA9CAC10-5865-CDED-A039-6017435DE26C}"/>
              </a:ext>
            </a:extLst>
          </p:cNvPr>
          <p:cNvSpPr>
            <a:spLocks noGrp="1"/>
          </p:cNvSpPr>
          <p:nvPr>
            <p:ph type="title"/>
          </p:nvPr>
        </p:nvSpPr>
        <p:spPr/>
        <p:txBody>
          <a:bodyPr>
            <a:normAutofit fontScale="90000"/>
          </a:bodyPr>
          <a:lstStyle/>
          <a:p>
            <a:r>
              <a:rPr lang="nb-NO" dirty="0"/>
              <a:t>Rønne havn</a:t>
            </a:r>
            <a:br>
              <a:rPr lang="nb-NO" dirty="0"/>
            </a:br>
            <a:r>
              <a:rPr lang="nb-NO" dirty="0"/>
              <a:t>ankomst 3.august</a:t>
            </a:r>
          </a:p>
        </p:txBody>
      </p:sp>
      <p:pic>
        <p:nvPicPr>
          <p:cNvPr id="1026" name="Picture 2" descr="Våpen">
            <a:extLst>
              <a:ext uri="{FF2B5EF4-FFF2-40B4-BE49-F238E27FC236}">
                <a16:creationId xmlns:a16="http://schemas.microsoft.com/office/drawing/2014/main" id="{144B9562-7817-5FD4-605A-5AF70216B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546" y="476672"/>
            <a:ext cx="1055670" cy="12527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oenne Harbour, Bornholm | Marinaguide.dk">
            <a:extLst>
              <a:ext uri="{FF2B5EF4-FFF2-40B4-BE49-F238E27FC236}">
                <a16:creationId xmlns:a16="http://schemas.microsoft.com/office/drawing/2014/main" id="{36EE589A-3177-FEFA-692C-AA780C56D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03" y="5013176"/>
            <a:ext cx="3856473" cy="16787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iking trails in Rønne - Bornholm | VisitBornholm">
            <a:extLst>
              <a:ext uri="{FF2B5EF4-FFF2-40B4-BE49-F238E27FC236}">
                <a16:creationId xmlns:a16="http://schemas.microsoft.com/office/drawing/2014/main" id="{55EEBE92-374D-D053-2F05-C09EDDB6E0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633092"/>
            <a:ext cx="3466389" cy="15918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esøk Rønne: opplev det beste av Rønne, Hovedstaden i 2025 | Reis med  Expedia">
            <a:extLst>
              <a:ext uri="{FF2B5EF4-FFF2-40B4-BE49-F238E27FC236}">
                <a16:creationId xmlns:a16="http://schemas.microsoft.com/office/drawing/2014/main" id="{0FC6A2F1-0D69-4881-07CA-E119CECDA3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7022" y="5013176"/>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ORNHOLM - Nordregio">
            <a:extLst>
              <a:ext uri="{FF2B5EF4-FFF2-40B4-BE49-F238E27FC236}">
                <a16:creationId xmlns:a16="http://schemas.microsoft.com/office/drawing/2014/main" id="{3A2975AF-4C34-E0B6-655B-97B4A65165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968" y="4854077"/>
            <a:ext cx="2011725" cy="1691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692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80DB9B0F-AC61-8B20-43D9-9DA5307B6EBD}"/>
              </a:ext>
            </a:extLst>
          </p:cNvPr>
          <p:cNvSpPr>
            <a:spLocks noGrp="1"/>
          </p:cNvSpPr>
          <p:nvPr>
            <p:ph type="title"/>
          </p:nvPr>
        </p:nvSpPr>
        <p:spPr>
          <a:xfrm>
            <a:off x="457200" y="338328"/>
            <a:ext cx="8229600" cy="1252728"/>
          </a:xfrm>
        </p:spPr>
        <p:txBody>
          <a:bodyPr anchor="ctr">
            <a:normAutofit/>
          </a:bodyPr>
          <a:lstStyle/>
          <a:p>
            <a:pPr>
              <a:lnSpc>
                <a:spcPct val="90000"/>
              </a:lnSpc>
            </a:pPr>
            <a:r>
              <a:rPr lang="nb-NO" sz="4100" dirty="0"/>
              <a:t>Smygehamn</a:t>
            </a:r>
            <a:br>
              <a:rPr lang="nb-NO" sz="4100" dirty="0"/>
            </a:br>
            <a:r>
              <a:rPr lang="nb-NO" sz="4100" dirty="0"/>
              <a:t>ankomst 4/5.august</a:t>
            </a:r>
          </a:p>
        </p:txBody>
      </p:sp>
      <p:sp>
        <p:nvSpPr>
          <p:cNvPr id="2" name="Plassholder for innhold 1">
            <a:extLst>
              <a:ext uri="{FF2B5EF4-FFF2-40B4-BE49-F238E27FC236}">
                <a16:creationId xmlns:a16="http://schemas.microsoft.com/office/drawing/2014/main" id="{802DB16E-F433-E015-7BEC-7F48AFAC8618}"/>
              </a:ext>
            </a:extLst>
          </p:cNvPr>
          <p:cNvSpPr>
            <a:spLocks noGrp="1"/>
          </p:cNvSpPr>
          <p:nvPr>
            <p:ph sz="quarter" idx="13"/>
          </p:nvPr>
        </p:nvSpPr>
        <p:spPr>
          <a:xfrm>
            <a:off x="676655" y="1916832"/>
            <a:ext cx="3822192" cy="4209648"/>
          </a:xfrm>
        </p:spPr>
        <p:txBody>
          <a:bodyPr>
            <a:normAutofit/>
          </a:bodyPr>
          <a:lstStyle/>
          <a:p>
            <a:r>
              <a:rPr lang="nb-NO" dirty="0"/>
              <a:t>Sveriges sydligste odde</a:t>
            </a:r>
          </a:p>
          <a:p>
            <a:r>
              <a:rPr lang="nb-NO" dirty="0"/>
              <a:t>Koselig liten havn</a:t>
            </a:r>
          </a:p>
        </p:txBody>
      </p:sp>
      <p:pic>
        <p:nvPicPr>
          <p:cNvPr id="3074" name="Picture 2" descr="Smygehamns hamn är belägen på Sveriges sydligaste udde.">
            <a:extLst>
              <a:ext uri="{FF2B5EF4-FFF2-40B4-BE49-F238E27FC236}">
                <a16:creationId xmlns:a16="http://schemas.microsoft.com/office/drawing/2014/main" id="{3BD98393-7DA0-E82C-3916-6A4971FB078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713" r="4063" b="3"/>
          <a:stretch/>
        </p:blipFill>
        <p:spPr bwMode="auto">
          <a:xfrm>
            <a:off x="6008412" y="4105664"/>
            <a:ext cx="2992092" cy="2698610"/>
          </a:xfrm>
          <a:prstGeom prst="rect">
            <a:avLst/>
          </a:prstGeom>
          <a:solidFill>
            <a:srgbClr val="FFFFFF"/>
          </a:solidFill>
        </p:spPr>
      </p:pic>
      <p:pic>
        <p:nvPicPr>
          <p:cNvPr id="3076" name="Picture 4" descr="Smygehamn Marina in Smygehamn, Sweden - Marina Reviews - Phone Number -  Marinas.com">
            <a:extLst>
              <a:ext uri="{FF2B5EF4-FFF2-40B4-BE49-F238E27FC236}">
                <a16:creationId xmlns:a16="http://schemas.microsoft.com/office/drawing/2014/main" id="{D834C44C-440B-FE23-673B-5CFDB7CD2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996952"/>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94C326A-67A3-FE7E-B26F-89EEDCA72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5555" y="2754831"/>
            <a:ext cx="1809750" cy="25336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Fiskrökeri i Smygehamn - Ladda ner stockfoto nu : Azote Library">
            <a:extLst>
              <a:ext uri="{FF2B5EF4-FFF2-40B4-BE49-F238E27FC236}">
                <a16:creationId xmlns:a16="http://schemas.microsoft.com/office/drawing/2014/main" id="{981754DB-F72E-A982-E29A-F739B2D356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1" y="5177209"/>
            <a:ext cx="22758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Kalkugnarna i Östra Torp - Old lime kilns near Smygehamn | GuidebookSweden">
            <a:extLst>
              <a:ext uri="{FF2B5EF4-FFF2-40B4-BE49-F238E27FC236}">
                <a16:creationId xmlns:a16="http://schemas.microsoft.com/office/drawing/2014/main" id="{2A752A23-E4D3-50FA-32EE-277D03C49F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0026" y="5338923"/>
            <a:ext cx="2705522" cy="135276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Smygehamn – Wikipedia, wolna encyklopedia">
            <a:extLst>
              <a:ext uri="{FF2B5EF4-FFF2-40B4-BE49-F238E27FC236}">
                <a16:creationId xmlns:a16="http://schemas.microsoft.com/office/drawing/2014/main" id="{DD0D2549-3DDE-CA23-869C-E5504C880B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8184" y="2269492"/>
            <a:ext cx="2290760" cy="1543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3539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ølgeform">
  <a:themeElements>
    <a:clrScheme name="Bølg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Bølg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ølg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Waveform</Template>
  <TotalTime>1534</TotalTime>
  <Words>912</Words>
  <Application>Microsoft Office PowerPoint</Application>
  <PresentationFormat>Skjermfremvisning (4:3)</PresentationFormat>
  <Paragraphs>133</Paragraphs>
  <Slides>27</Slides>
  <Notes>2</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27</vt:i4>
      </vt:variant>
    </vt:vector>
  </HeadingPairs>
  <TitlesOfParts>
    <vt:vector size="31" baseType="lpstr">
      <vt:lpstr>Aptos</vt:lpstr>
      <vt:lpstr>Candara</vt:lpstr>
      <vt:lpstr>Symbol</vt:lpstr>
      <vt:lpstr>Bølgeform</vt:lpstr>
      <vt:lpstr>Armadaseilas hjem fra  Jamboree Gdansk 2027</vt:lpstr>
      <vt:lpstr>Forslag seilingsplan hjem fra Jamboree Gdansk 2027</vt:lpstr>
      <vt:lpstr>Armada seilas hjem fra  Jamboree Gdansk 2027</vt:lpstr>
      <vt:lpstr>26.World scout jamboree  Poland 2027</vt:lpstr>
      <vt:lpstr>Gdansk avreise søndag 1.august</vt:lpstr>
      <vt:lpstr>Wladyslawowo ankomst 1.august</vt:lpstr>
      <vt:lpstr>Ustka ankomst 2.august</vt:lpstr>
      <vt:lpstr>Rønne havn ankomst 3.august</vt:lpstr>
      <vt:lpstr>Smygehamn ankomst 4/5.august</vt:lpstr>
      <vt:lpstr>Falsterbo kanalen passeres underveis</vt:lpstr>
      <vt:lpstr>København ankomst 5/6.august</vt:lpstr>
      <vt:lpstr>Middelgrundsfortet kan besøkes underveis</vt:lpstr>
      <vt:lpstr>Torekov hamn 6/7. august</vt:lpstr>
      <vt:lpstr>Mölle hamn ankomst 6/7.august</vt:lpstr>
      <vt:lpstr>Varberg ankomst 7/8.august</vt:lpstr>
      <vt:lpstr>Öckerö  ankomst 8/9.august</vt:lpstr>
      <vt:lpstr>Smøgen ankomst 9/10.august</vt:lpstr>
      <vt:lpstr>Strømstad ankomst 10/11.august</vt:lpstr>
      <vt:lpstr>Nessundholmen, Kragerø ankomst 11/12.august</vt:lpstr>
      <vt:lpstr>Risør passeres underveis</vt:lpstr>
      <vt:lpstr>Lyngør passeres underveis</vt:lpstr>
      <vt:lpstr>Tromøysund passeres underveis</vt:lpstr>
      <vt:lpstr>Arendal ankomst 12/13.august</vt:lpstr>
      <vt:lpstr>Grimstad passeres underveis</vt:lpstr>
      <vt:lpstr>Lillesand passeres underveis</vt:lpstr>
      <vt:lpstr>Terneviga  anmkomst 13-15. august</vt:lpstr>
      <vt:lpstr>Påmelding og priser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Seilas til sommerens leir i Egå ved Århus, og Armada seilas hjem fra leiren.</dc:title>
  <dc:creator>Bruker</dc:creator>
  <cp:lastModifiedBy>Sigurd Mo</cp:lastModifiedBy>
  <cp:revision>83</cp:revision>
  <cp:lastPrinted>2026-01-16T12:21:35Z</cp:lastPrinted>
  <dcterms:created xsi:type="dcterms:W3CDTF">2015-02-28T19:28:46Z</dcterms:created>
  <dcterms:modified xsi:type="dcterms:W3CDTF">2026-01-16T12:23:33Z</dcterms:modified>
</cp:coreProperties>
</file>