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76" r:id="rId3"/>
    <p:sldId id="286" r:id="rId4"/>
    <p:sldId id="257" r:id="rId5"/>
    <p:sldId id="288" r:id="rId6"/>
    <p:sldId id="295" r:id="rId7"/>
    <p:sldId id="302" r:id="rId8"/>
    <p:sldId id="323" r:id="rId9"/>
    <p:sldId id="273" r:id="rId10"/>
    <p:sldId id="353" r:id="rId11"/>
    <p:sldId id="352" r:id="rId12"/>
    <p:sldId id="325" r:id="rId13"/>
    <p:sldId id="317" r:id="rId14"/>
    <p:sldId id="290" r:id="rId15"/>
    <p:sldId id="287" r:id="rId16"/>
    <p:sldId id="308" r:id="rId17"/>
    <p:sldId id="318" r:id="rId18"/>
    <p:sldId id="319" r:id="rId19"/>
    <p:sldId id="320" r:id="rId20"/>
    <p:sldId id="321" r:id="rId21"/>
    <p:sldId id="314" r:id="rId22"/>
    <p:sldId id="322" r:id="rId23"/>
    <p:sldId id="307" r:id="rId24"/>
    <p:sldId id="306" r:id="rId25"/>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8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85E110-489E-4E65-BADD-31CD10BFD18D}" type="datetimeFigureOut">
              <a:rPr lang="nb-NO" smtClean="0"/>
              <a:t>12.01.2026</a:t>
            </a:fld>
            <a:endParaRPr lang="nb-NO"/>
          </a:p>
        </p:txBody>
      </p:sp>
      <p:sp>
        <p:nvSpPr>
          <p:cNvPr id="4" name="Plassholder for lysbil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982BB-62F3-4B2A-9B9E-2938FDE2B790}" type="slidenum">
              <a:rPr lang="nb-NO" smtClean="0"/>
              <a:t>‹#›</a:t>
            </a:fld>
            <a:endParaRPr lang="nb-NO"/>
          </a:p>
        </p:txBody>
      </p:sp>
    </p:spTree>
    <p:extLst>
      <p:ext uri="{BB962C8B-B14F-4D97-AF65-F5344CB8AC3E}">
        <p14:creationId xmlns:p14="http://schemas.microsoft.com/office/powerpoint/2010/main" val="3708729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0EBC415-BDE9-4D42-81DF-C223A4A1B1E4}" type="slidenum">
              <a:rPr lang="nb-NO" smtClean="0"/>
              <a:t>9</a:t>
            </a:fld>
            <a:endParaRPr lang="nb-NO"/>
          </a:p>
        </p:txBody>
      </p:sp>
    </p:spTree>
    <p:extLst>
      <p:ext uri="{BB962C8B-B14F-4D97-AF65-F5344CB8AC3E}">
        <p14:creationId xmlns:p14="http://schemas.microsoft.com/office/powerpoint/2010/main" val="2671151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55982BB-62F3-4B2A-9B9E-2938FDE2B790}" type="slidenum">
              <a:rPr lang="nb-NO" smtClean="0"/>
              <a:t>13</a:t>
            </a:fld>
            <a:endParaRPr lang="nb-NO"/>
          </a:p>
        </p:txBody>
      </p:sp>
    </p:spTree>
    <p:extLst>
      <p:ext uri="{BB962C8B-B14F-4D97-AF65-F5344CB8AC3E}">
        <p14:creationId xmlns:p14="http://schemas.microsoft.com/office/powerpoint/2010/main" val="897798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nb-NO"/>
              <a:t>Klikk for å redigere tittelstil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F68D4F79-9516-42B4-AB55-7AD5EE3820B4}" type="datetimeFigureOut">
              <a:rPr lang="nb-NO" smtClean="0"/>
              <a:t>12.01.2026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F68D4F79-9516-42B4-AB55-7AD5EE3820B4}" type="datetimeFigureOut">
              <a:rPr lang="nb-NO" smtClean="0"/>
              <a:t>12.01.2026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drett tittel og teks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68D4F79-9516-42B4-AB55-7AD5EE3820B4}" type="datetimeFigureOut">
              <a:rPr lang="nb-NO" smtClean="0"/>
              <a:t>12.01.2026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nb-NO"/>
              <a:t>Klikk for å redigere tittelstil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F68D4F79-9516-42B4-AB55-7AD5EE3820B4}" type="datetimeFigureOut">
              <a:rPr lang="nb-NO" smtClean="0"/>
              <a:t>12.01.2026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
        <p:nvSpPr>
          <p:cNvPr id="7" name="Title 6"/>
          <p:cNvSpPr>
            <a:spLocks noGrp="1"/>
          </p:cNvSpPr>
          <p:nvPr>
            <p:ph type="title"/>
          </p:nvPr>
        </p:nvSpPr>
        <p:spPr/>
        <p:txBody>
          <a:bodyPr/>
          <a:lstStyle/>
          <a:p>
            <a:r>
              <a:rPr lang="nb-NO"/>
              <a:t>Klikk for å redigere tittelstil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Deloverskrift">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nb-NO"/>
              <a:t>Klikk for å redigere tittelstil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F68D4F79-9516-42B4-AB55-7AD5EE3820B4}" type="datetimeFigureOut">
              <a:rPr lang="nb-NO" smtClean="0"/>
              <a:t>12.01.2026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5" name="Date Placeholder 4"/>
          <p:cNvSpPr>
            <a:spLocks noGrp="1"/>
          </p:cNvSpPr>
          <p:nvPr>
            <p:ph type="dt" sz="half" idx="10"/>
          </p:nvPr>
        </p:nvSpPr>
        <p:spPr/>
        <p:txBody>
          <a:bodyPr/>
          <a:lstStyle/>
          <a:p>
            <a:fld id="{F68D4F79-9516-42B4-AB55-7AD5EE3820B4}" type="datetimeFigureOut">
              <a:rPr lang="nb-NO" smtClean="0"/>
              <a:t>12.01.2026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FA90C54-2CAE-4DD2-A970-CCB9714D909D}" type="slidenum">
              <a:rPr lang="nb-NO" smtClean="0"/>
              <a:t>‹#›</a:t>
            </a:fld>
            <a:endParaRPr lang="nb-NO"/>
          </a:p>
        </p:txBody>
      </p:sp>
      <p:sp>
        <p:nvSpPr>
          <p:cNvPr id="9" name="Content Placeholder 8"/>
          <p:cNvSpPr>
            <a:spLocks noGrp="1"/>
          </p:cNvSpPr>
          <p:nvPr>
            <p:ph sz="quarter" idx="13"/>
          </p:nvPr>
        </p:nvSpPr>
        <p:spPr>
          <a:xfrm>
            <a:off x="676655" y="2679192"/>
            <a:ext cx="3822192" cy="34472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a:t>Klikk for å redigere tittelstil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F68D4F79-9516-42B4-AB55-7AD5EE3820B4}" type="datetimeFigureOut">
              <a:rPr lang="nb-NO" smtClean="0"/>
              <a:t>12.01.2026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Date Placeholder 2"/>
          <p:cNvSpPr>
            <a:spLocks noGrp="1"/>
          </p:cNvSpPr>
          <p:nvPr>
            <p:ph type="dt" sz="half" idx="10"/>
          </p:nvPr>
        </p:nvSpPr>
        <p:spPr/>
        <p:txBody>
          <a:bodyPr/>
          <a:lstStyle/>
          <a:p>
            <a:fld id="{F68D4F79-9516-42B4-AB55-7AD5EE3820B4}" type="datetimeFigureOut">
              <a:rPr lang="nb-NO" smtClean="0"/>
              <a:t>12.01.2026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F68D4F79-9516-42B4-AB55-7AD5EE3820B4}" type="datetimeFigureOut">
              <a:rPr lang="nb-NO" smtClean="0"/>
              <a:t>12.01.2026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hold med tekst">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68D4F79-9516-42B4-AB55-7AD5EE3820B4}" type="datetimeFigureOut">
              <a:rPr lang="nb-NO" smtClean="0"/>
              <a:t>12.01.2026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FA90C54-2CAE-4DD2-A970-CCB9714D909D}" type="slidenum">
              <a:rPr lang="nb-NO" smtClean="0"/>
              <a:t>‹#›</a:t>
            </a:fld>
            <a:endParaRPr lang="nb-NO"/>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nb-NO"/>
              <a:t>Klikk for å redigere tittelstil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nb-NO"/>
              <a:t>Klikk for å redigere tittelstil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F68D4F79-9516-42B4-AB55-7AD5EE3820B4}" type="datetimeFigureOut">
              <a:rPr lang="nb-NO" smtClean="0"/>
              <a:t>12.01.2026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FA90C54-2CAE-4DD2-A970-CCB9714D909D}" type="slidenum">
              <a:rPr lang="nb-NO" smtClean="0"/>
              <a:t>‹#›</a:t>
            </a:fld>
            <a:endParaRPr lang="nb-NO"/>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ikonet for å legge til et bilde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68D4F79-9516-42B4-AB55-7AD5EE3820B4}" type="datetimeFigureOut">
              <a:rPr lang="nb-NO" smtClean="0"/>
              <a:t>12.01.2026</a:t>
            </a:fld>
            <a:endParaRPr lang="nb-NO"/>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nb-NO"/>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FA90C54-2CAE-4DD2-A970-CCB9714D909D}" type="slidenum">
              <a:rPr lang="nb-NO" smtClean="0"/>
              <a:t>‹#›</a:t>
            </a:fld>
            <a:endParaRPr lang="nb-NO"/>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jpeg"/></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5.png"/><Relationship Id="rId2" Type="http://schemas.openxmlformats.org/officeDocument/2006/relationships/image" Target="../media/image70.jpe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jpeg"/></Relationships>
</file>

<file path=ppt/slides/_rels/slide2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normAutofit/>
          </a:bodyPr>
          <a:lstStyle/>
          <a:p>
            <a:r>
              <a:rPr lang="nb-NO" dirty="0"/>
              <a:t>Armadaseilas til </a:t>
            </a:r>
            <a:br>
              <a:rPr lang="nb-NO" dirty="0"/>
            </a:br>
            <a:r>
              <a:rPr lang="nb-NO" dirty="0"/>
              <a:t>Jamboree Gdansk 2027</a:t>
            </a:r>
          </a:p>
        </p:txBody>
      </p:sp>
      <p:sp>
        <p:nvSpPr>
          <p:cNvPr id="3" name="Undertittel 2"/>
          <p:cNvSpPr>
            <a:spLocks noGrp="1"/>
          </p:cNvSpPr>
          <p:nvPr>
            <p:ph type="subTitle" idx="1"/>
          </p:nvPr>
        </p:nvSpPr>
        <p:spPr>
          <a:xfrm>
            <a:off x="1371600" y="3789040"/>
            <a:ext cx="6400800" cy="1944216"/>
          </a:xfrm>
        </p:spPr>
        <p:txBody>
          <a:bodyPr>
            <a:normAutofit/>
          </a:bodyPr>
          <a:lstStyle/>
          <a:p>
            <a:r>
              <a:rPr lang="nb-NO" dirty="0"/>
              <a:t>Dette er kun et forslag til mulige havner underveis. Skipperne avgjør selvsagt distanser og tidspunkt i forhold til værforhold og mannskap underveis.</a:t>
            </a:r>
          </a:p>
          <a:p>
            <a:endParaRPr lang="nb-NO" dirty="0"/>
          </a:p>
          <a:p>
            <a:r>
              <a:rPr lang="nb-NO" dirty="0"/>
              <a:t>					Versjon 3</a:t>
            </a:r>
          </a:p>
          <a:p>
            <a:endParaRPr lang="nb-NO" dirty="0"/>
          </a:p>
          <a:p>
            <a:endParaRPr lang="nb-NO" dirty="0"/>
          </a:p>
        </p:txBody>
      </p:sp>
    </p:spTree>
    <p:extLst>
      <p:ext uri="{BB962C8B-B14F-4D97-AF65-F5344CB8AC3E}">
        <p14:creationId xmlns:p14="http://schemas.microsoft.com/office/powerpoint/2010/main" val="70946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5FE19D10-F3DC-B4CF-839B-1C3DDA710F4D}"/>
              </a:ext>
            </a:extLst>
          </p:cNvPr>
          <p:cNvSpPr>
            <a:spLocks noGrp="1"/>
          </p:cNvSpPr>
          <p:nvPr>
            <p:ph idx="1"/>
          </p:nvPr>
        </p:nvSpPr>
        <p:spPr>
          <a:xfrm>
            <a:off x="251521" y="2204865"/>
            <a:ext cx="3888431" cy="2232248"/>
          </a:xfrm>
        </p:spPr>
        <p:txBody>
          <a:bodyPr>
            <a:normAutofit lnSpcReduction="10000"/>
          </a:bodyPr>
          <a:lstStyle/>
          <a:p>
            <a:r>
              <a:rPr lang="nb-NO" dirty="0"/>
              <a:t>Et populært område utenfor Göteborg med mange seilbåter om sommeren.</a:t>
            </a:r>
          </a:p>
          <a:p>
            <a:r>
              <a:rPr lang="nb-NO" dirty="0"/>
              <a:t>Vi vurderer uthavn eller båthavn i området.</a:t>
            </a:r>
          </a:p>
        </p:txBody>
      </p:sp>
      <p:sp>
        <p:nvSpPr>
          <p:cNvPr id="3" name="Tittel 2">
            <a:extLst>
              <a:ext uri="{FF2B5EF4-FFF2-40B4-BE49-F238E27FC236}">
                <a16:creationId xmlns:a16="http://schemas.microsoft.com/office/drawing/2014/main" id="{802707BA-9740-243E-E2BE-A6B0DD96915B}"/>
              </a:ext>
            </a:extLst>
          </p:cNvPr>
          <p:cNvSpPr>
            <a:spLocks noGrp="1"/>
          </p:cNvSpPr>
          <p:nvPr>
            <p:ph type="title"/>
          </p:nvPr>
        </p:nvSpPr>
        <p:spPr/>
        <p:txBody>
          <a:bodyPr>
            <a:normAutofit fontScale="90000"/>
          </a:bodyPr>
          <a:lstStyle/>
          <a:p>
            <a:r>
              <a:rPr lang="nb-NO" dirty="0"/>
              <a:t>Alternativ rute:        </a:t>
            </a:r>
            <a:r>
              <a:rPr lang="nb-NO" dirty="0" err="1"/>
              <a:t>Öckerö</a:t>
            </a:r>
            <a:r>
              <a:rPr lang="nb-NO" dirty="0"/>
              <a:t> </a:t>
            </a:r>
            <a:br>
              <a:rPr lang="nb-NO" dirty="0"/>
            </a:br>
            <a:r>
              <a:rPr lang="nb-NO" dirty="0"/>
              <a:t>ankomst 18.juli</a:t>
            </a:r>
          </a:p>
        </p:txBody>
      </p:sp>
      <p:pic>
        <p:nvPicPr>
          <p:cNvPr id="3074" name="Picture 2" descr="Öckerö Hamnförening">
            <a:extLst>
              <a:ext uri="{FF2B5EF4-FFF2-40B4-BE49-F238E27FC236}">
                <a16:creationId xmlns:a16="http://schemas.microsoft.com/office/drawing/2014/main" id="{FC5B3035-7564-2BA5-7626-EF66FAD1F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2780928"/>
            <a:ext cx="1952659" cy="108336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aturhavner og gjestehavner i Öckerö">
            <a:extLst>
              <a:ext uri="{FF2B5EF4-FFF2-40B4-BE49-F238E27FC236}">
                <a16:creationId xmlns:a16="http://schemas.microsoft.com/office/drawing/2014/main" id="{39222DE3-8D9C-465F-E5C7-9CB353CA81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568" y="4975424"/>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Öckeröhamn">
            <a:extLst>
              <a:ext uri="{FF2B5EF4-FFF2-40B4-BE49-F238E27FC236}">
                <a16:creationId xmlns:a16="http://schemas.microsoft.com/office/drawing/2014/main" id="{60632AF7-5359-914E-9EF6-EB40203F9C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934" y="4941168"/>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Öckeröhamn">
            <a:extLst>
              <a:ext uri="{FF2B5EF4-FFF2-40B4-BE49-F238E27FC236}">
                <a16:creationId xmlns:a16="http://schemas.microsoft.com/office/drawing/2014/main" id="{95FD1CB0-9EC8-7435-7756-187BB06A8F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7368" y="2600325"/>
            <a:ext cx="2762250" cy="165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462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DE642F02-0385-4F7A-8123-2CFDBA76A916}"/>
              </a:ext>
            </a:extLst>
          </p:cNvPr>
          <p:cNvSpPr>
            <a:spLocks noGrp="1"/>
          </p:cNvSpPr>
          <p:nvPr>
            <p:ph idx="1"/>
          </p:nvPr>
        </p:nvSpPr>
        <p:spPr>
          <a:xfrm>
            <a:off x="251520" y="1814236"/>
            <a:ext cx="4176464" cy="1395953"/>
          </a:xfrm>
        </p:spPr>
        <p:txBody>
          <a:bodyPr>
            <a:normAutofit fontScale="92500" lnSpcReduction="10000"/>
          </a:bodyPr>
          <a:lstStyle/>
          <a:p>
            <a:pPr marL="0" indent="0">
              <a:buNone/>
            </a:pPr>
            <a:endParaRPr lang="nb-NO" dirty="0"/>
          </a:p>
          <a:p>
            <a:r>
              <a:rPr lang="nb-NO" dirty="0"/>
              <a:t>Varberg er absolutt verd et besøk. Flere spennende opplevelser i denne byen.</a:t>
            </a:r>
          </a:p>
          <a:p>
            <a:endParaRPr lang="nb-NO" dirty="0"/>
          </a:p>
        </p:txBody>
      </p:sp>
      <p:sp>
        <p:nvSpPr>
          <p:cNvPr id="3" name="Tittel 2">
            <a:extLst>
              <a:ext uri="{FF2B5EF4-FFF2-40B4-BE49-F238E27FC236}">
                <a16:creationId xmlns:a16="http://schemas.microsoft.com/office/drawing/2014/main" id="{0B739955-F9C2-4E80-92C3-D9D0EC196BA4}"/>
              </a:ext>
            </a:extLst>
          </p:cNvPr>
          <p:cNvSpPr>
            <a:spLocks noGrp="1"/>
          </p:cNvSpPr>
          <p:nvPr>
            <p:ph type="title"/>
          </p:nvPr>
        </p:nvSpPr>
        <p:spPr/>
        <p:txBody>
          <a:bodyPr>
            <a:normAutofit fontScale="90000"/>
          </a:bodyPr>
          <a:lstStyle/>
          <a:p>
            <a:r>
              <a:rPr lang="nb-NO" dirty="0"/>
              <a:t> Alternativ rute:        Varberg</a:t>
            </a:r>
            <a:br>
              <a:rPr lang="nb-NO" dirty="0"/>
            </a:br>
            <a:r>
              <a:rPr lang="nb-NO" dirty="0"/>
              <a:t>ankomst 19.juli</a:t>
            </a:r>
          </a:p>
        </p:txBody>
      </p:sp>
      <p:pic>
        <p:nvPicPr>
          <p:cNvPr id="5" name="Bilde 4">
            <a:extLst>
              <a:ext uri="{FF2B5EF4-FFF2-40B4-BE49-F238E27FC236}">
                <a16:creationId xmlns:a16="http://schemas.microsoft.com/office/drawing/2014/main" id="{AB6E2D09-8699-4E9E-9A63-93CB830FACFF}"/>
              </a:ext>
            </a:extLst>
          </p:cNvPr>
          <p:cNvPicPr>
            <a:picLocks noChangeAspect="1"/>
          </p:cNvPicPr>
          <p:nvPr/>
        </p:nvPicPr>
        <p:blipFill>
          <a:blip r:embed="rId2"/>
          <a:stretch>
            <a:fillRect/>
          </a:stretch>
        </p:blipFill>
        <p:spPr>
          <a:xfrm>
            <a:off x="433738" y="3095890"/>
            <a:ext cx="2466975" cy="1847850"/>
          </a:xfrm>
          <a:prstGeom prst="rect">
            <a:avLst/>
          </a:prstGeom>
        </p:spPr>
      </p:pic>
      <p:pic>
        <p:nvPicPr>
          <p:cNvPr id="6" name="Bilde 5">
            <a:extLst>
              <a:ext uri="{FF2B5EF4-FFF2-40B4-BE49-F238E27FC236}">
                <a16:creationId xmlns:a16="http://schemas.microsoft.com/office/drawing/2014/main" id="{A90BBAD1-A454-42FE-A1A9-E9DAFA0DFFD2}"/>
              </a:ext>
            </a:extLst>
          </p:cNvPr>
          <p:cNvPicPr>
            <a:picLocks noChangeAspect="1"/>
          </p:cNvPicPr>
          <p:nvPr/>
        </p:nvPicPr>
        <p:blipFill>
          <a:blip r:embed="rId3"/>
          <a:stretch>
            <a:fillRect/>
          </a:stretch>
        </p:blipFill>
        <p:spPr>
          <a:xfrm>
            <a:off x="5004048" y="3210190"/>
            <a:ext cx="3838575" cy="1190625"/>
          </a:xfrm>
          <a:prstGeom prst="rect">
            <a:avLst/>
          </a:prstGeom>
        </p:spPr>
      </p:pic>
      <p:pic>
        <p:nvPicPr>
          <p:cNvPr id="7" name="Bilde 6">
            <a:extLst>
              <a:ext uri="{FF2B5EF4-FFF2-40B4-BE49-F238E27FC236}">
                <a16:creationId xmlns:a16="http://schemas.microsoft.com/office/drawing/2014/main" id="{F0FE41AC-D157-4335-8ABF-5EBF1676F3A3}"/>
              </a:ext>
            </a:extLst>
          </p:cNvPr>
          <p:cNvPicPr>
            <a:picLocks noChangeAspect="1"/>
          </p:cNvPicPr>
          <p:nvPr/>
        </p:nvPicPr>
        <p:blipFill>
          <a:blip r:embed="rId4"/>
          <a:stretch>
            <a:fillRect/>
          </a:stretch>
        </p:blipFill>
        <p:spPr>
          <a:xfrm>
            <a:off x="3105150" y="4797152"/>
            <a:ext cx="2933700" cy="1552575"/>
          </a:xfrm>
          <a:prstGeom prst="rect">
            <a:avLst/>
          </a:prstGeom>
        </p:spPr>
      </p:pic>
      <p:pic>
        <p:nvPicPr>
          <p:cNvPr id="1026" name="Picture 2" descr="Besøk Varberg i 2023: Det beste innen Varberg, Sverige turisme - Tripadvisor">
            <a:extLst>
              <a:ext uri="{FF2B5EF4-FFF2-40B4-BE49-F238E27FC236}">
                <a16:creationId xmlns:a16="http://schemas.microsoft.com/office/drawing/2014/main" id="{A21B1275-A9A1-0E83-2220-688C56066E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9586" y="4797152"/>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city of Varberg – a hidden gem on the coast of Sweden">
            <a:extLst>
              <a:ext uri="{FF2B5EF4-FFF2-40B4-BE49-F238E27FC236}">
                <a16:creationId xmlns:a16="http://schemas.microsoft.com/office/drawing/2014/main" id="{92CCA614-3BBF-315A-295B-55D42D8B6F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67" y="501317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9F75DE6-DC45-4549-20F7-32B5B18919F8}"/>
              </a:ext>
            </a:extLst>
          </p:cNvPr>
          <p:cNvSpPr>
            <a:spLocks noGrp="1"/>
          </p:cNvSpPr>
          <p:nvPr>
            <p:ph idx="1"/>
          </p:nvPr>
        </p:nvSpPr>
        <p:spPr>
          <a:xfrm>
            <a:off x="539553" y="2420889"/>
            <a:ext cx="3312367" cy="2448272"/>
          </a:xfrm>
        </p:spPr>
        <p:txBody>
          <a:bodyPr/>
          <a:lstStyle/>
          <a:p>
            <a:r>
              <a:rPr lang="nb-NO" dirty="0"/>
              <a:t>Koselig liten sjøfartsby med lang historie.</a:t>
            </a:r>
          </a:p>
          <a:p>
            <a:r>
              <a:rPr lang="nb-NO" dirty="0"/>
              <a:t>Mulighet for proviantering</a:t>
            </a:r>
          </a:p>
        </p:txBody>
      </p:sp>
      <p:sp>
        <p:nvSpPr>
          <p:cNvPr id="3" name="Tittel 2">
            <a:extLst>
              <a:ext uri="{FF2B5EF4-FFF2-40B4-BE49-F238E27FC236}">
                <a16:creationId xmlns:a16="http://schemas.microsoft.com/office/drawing/2014/main" id="{9B4629EC-0C4A-726F-0695-F11411927491}"/>
              </a:ext>
            </a:extLst>
          </p:cNvPr>
          <p:cNvSpPr>
            <a:spLocks noGrp="1"/>
          </p:cNvSpPr>
          <p:nvPr>
            <p:ph type="title"/>
          </p:nvPr>
        </p:nvSpPr>
        <p:spPr/>
        <p:txBody>
          <a:bodyPr>
            <a:normAutofit fontScale="90000"/>
          </a:bodyPr>
          <a:lstStyle/>
          <a:p>
            <a:r>
              <a:rPr lang="nb-NO" dirty="0" err="1"/>
              <a:t>Torekov</a:t>
            </a:r>
            <a:r>
              <a:rPr lang="nb-NO" dirty="0"/>
              <a:t> hamn</a:t>
            </a:r>
            <a:br>
              <a:rPr lang="nb-NO" dirty="0"/>
            </a:br>
            <a:r>
              <a:rPr lang="nb-NO" dirty="0"/>
              <a:t>ankomst 20.juli</a:t>
            </a:r>
          </a:p>
        </p:txBody>
      </p:sp>
      <p:pic>
        <p:nvPicPr>
          <p:cNvPr id="2052" name="Picture 4" descr="Torekovs Hamn - TBSS">
            <a:extLst>
              <a:ext uri="{FF2B5EF4-FFF2-40B4-BE49-F238E27FC236}">
                <a16:creationId xmlns:a16="http://schemas.microsoft.com/office/drawing/2014/main" id="{799D6DAA-A9EC-2E3B-1419-11EB38BC2D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276872"/>
            <a:ext cx="3384376" cy="20306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orekovs Hamn - TBSS">
            <a:extLst>
              <a:ext uri="{FF2B5EF4-FFF2-40B4-BE49-F238E27FC236}">
                <a16:creationId xmlns:a16="http://schemas.microsoft.com/office/drawing/2014/main" id="{1DE24D5A-2D2C-3444-A155-6D02BA27CD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610" y="4709682"/>
            <a:ext cx="3037309" cy="18223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538 Torekov – Royalty-frie bilder, arkivfotografier og arkivbilder |  Shutterstock">
            <a:extLst>
              <a:ext uri="{FF2B5EF4-FFF2-40B4-BE49-F238E27FC236}">
                <a16:creationId xmlns:a16="http://schemas.microsoft.com/office/drawing/2014/main" id="{1D07565F-767C-FCB7-DF8B-B7EE0082D3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201"/>
          <a:stretch>
            <a:fillRect/>
          </a:stretch>
        </p:blipFill>
        <p:spPr bwMode="auto">
          <a:xfrm>
            <a:off x="5148064" y="4259998"/>
            <a:ext cx="3705225"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263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2654E634-D97A-07F6-8E7D-45941A5B3E99}"/>
              </a:ext>
            </a:extLst>
          </p:cNvPr>
          <p:cNvSpPr>
            <a:spLocks noGrp="1"/>
          </p:cNvSpPr>
          <p:nvPr>
            <p:ph idx="1"/>
          </p:nvPr>
        </p:nvSpPr>
        <p:spPr>
          <a:xfrm>
            <a:off x="251520" y="1988840"/>
            <a:ext cx="3816423" cy="2376263"/>
          </a:xfrm>
        </p:spPr>
        <p:txBody>
          <a:bodyPr>
            <a:normAutofit fontScale="92500" lnSpcReduction="10000"/>
          </a:bodyPr>
          <a:lstStyle/>
          <a:p>
            <a:r>
              <a:rPr lang="nb-NO" dirty="0"/>
              <a:t>Höganäs hamn nord for Helsingborg i Sverige kjent for sin lange keramikk historie.</a:t>
            </a:r>
          </a:p>
          <a:p>
            <a:r>
              <a:rPr lang="nb-NO" dirty="0"/>
              <a:t>Her finnes det gode muligheter for all proviantering og bunkers.</a:t>
            </a:r>
          </a:p>
        </p:txBody>
      </p:sp>
      <p:sp>
        <p:nvSpPr>
          <p:cNvPr id="3" name="Tittel 2">
            <a:extLst>
              <a:ext uri="{FF2B5EF4-FFF2-40B4-BE49-F238E27FC236}">
                <a16:creationId xmlns:a16="http://schemas.microsoft.com/office/drawing/2014/main" id="{5FD55219-6996-FA04-7D03-45CC9944C0BB}"/>
              </a:ext>
            </a:extLst>
          </p:cNvPr>
          <p:cNvSpPr>
            <a:spLocks noGrp="1"/>
          </p:cNvSpPr>
          <p:nvPr>
            <p:ph type="title"/>
          </p:nvPr>
        </p:nvSpPr>
        <p:spPr/>
        <p:txBody>
          <a:bodyPr>
            <a:normAutofit fontScale="90000"/>
          </a:bodyPr>
          <a:lstStyle/>
          <a:p>
            <a:r>
              <a:rPr lang="nb-NO" dirty="0"/>
              <a:t>(Alternativt:    Höganäs hamn</a:t>
            </a:r>
            <a:br>
              <a:rPr lang="nb-NO" dirty="0"/>
            </a:br>
            <a:r>
              <a:rPr lang="nb-NO" dirty="0"/>
              <a:t>ankomst 20.juli )</a:t>
            </a:r>
          </a:p>
        </p:txBody>
      </p:sp>
      <p:sp>
        <p:nvSpPr>
          <p:cNvPr id="6" name="AutoShape 2" descr="Bilde av Höganäs hamn">
            <a:extLst>
              <a:ext uri="{FF2B5EF4-FFF2-40B4-BE49-F238E27FC236}">
                <a16:creationId xmlns:a16="http://schemas.microsoft.com/office/drawing/2014/main" id="{74D7C1B8-E959-9D92-CBFC-BA83AA5F1549}"/>
              </a:ext>
            </a:extLst>
          </p:cNvPr>
          <p:cNvSpPr>
            <a:spLocks noChangeAspect="1" noChangeArrowheads="1"/>
          </p:cNvSpPr>
          <p:nvPr/>
        </p:nvSpPr>
        <p:spPr bwMode="auto">
          <a:xfrm>
            <a:off x="4419600" y="2420888"/>
            <a:ext cx="1160512" cy="116051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1036" name="Picture 12" descr="Klart: Här är nya hotellplanen i Höganäs hamn – HD">
            <a:extLst>
              <a:ext uri="{FF2B5EF4-FFF2-40B4-BE49-F238E27FC236}">
                <a16:creationId xmlns:a16="http://schemas.microsoft.com/office/drawing/2014/main" id="{A9389829-2ACA-574B-8F01-F33231B448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665091"/>
            <a:ext cx="3751991" cy="210111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amnen i Höganäs. Foto: Höganäs kommun. – bilde av Hoganas hamn -  Tripadvisor">
            <a:extLst>
              <a:ext uri="{FF2B5EF4-FFF2-40B4-BE49-F238E27FC236}">
                <a16:creationId xmlns:a16="http://schemas.microsoft.com/office/drawing/2014/main" id="{AA9A959C-6BC2-8FD3-E819-3B34922386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2275294"/>
            <a:ext cx="3157413" cy="210111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öganäs – Wikipedia">
            <a:extLst>
              <a:ext uri="{FF2B5EF4-FFF2-40B4-BE49-F238E27FC236}">
                <a16:creationId xmlns:a16="http://schemas.microsoft.com/office/drawing/2014/main" id="{1FF318F3-E848-7ABE-E3F3-F6414DC6C8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966" y="4834585"/>
            <a:ext cx="2600325" cy="176212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øganes krukke 5 liter | Auksjon auksjon.auksjonshallen.no">
            <a:extLst>
              <a:ext uri="{FF2B5EF4-FFF2-40B4-BE49-F238E27FC236}">
                <a16:creationId xmlns:a16="http://schemas.microsoft.com/office/drawing/2014/main" id="{AAF3AE9F-C2B9-F940-070E-01BDBE4CF78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1701" b="11649"/>
          <a:stretch>
            <a:fillRect/>
          </a:stretch>
        </p:blipFill>
        <p:spPr bwMode="auto">
          <a:xfrm>
            <a:off x="3072012" y="4845804"/>
            <a:ext cx="1847850" cy="164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366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1759818F-BF23-4859-9855-98633BF2793F}"/>
              </a:ext>
            </a:extLst>
          </p:cNvPr>
          <p:cNvSpPr>
            <a:spLocks noGrp="1"/>
          </p:cNvSpPr>
          <p:nvPr>
            <p:ph idx="1"/>
          </p:nvPr>
        </p:nvSpPr>
        <p:spPr>
          <a:xfrm>
            <a:off x="872067" y="2132857"/>
            <a:ext cx="7408333" cy="1440160"/>
          </a:xfrm>
        </p:spPr>
        <p:txBody>
          <a:bodyPr>
            <a:normAutofit fontScale="92500" lnSpcReduction="10000"/>
          </a:bodyPr>
          <a:lstStyle/>
          <a:p>
            <a:r>
              <a:rPr lang="nb-NO" dirty="0"/>
              <a:t>Danske speidere sitt nye samlingsted kan vi besøke og utforske.</a:t>
            </a:r>
          </a:p>
          <a:p>
            <a:r>
              <a:rPr lang="nb-NO" dirty="0"/>
              <a:t>Vi møter andre nasjonaliteter som seiler sammen i armada med oss videre.</a:t>
            </a:r>
          </a:p>
          <a:p>
            <a:endParaRPr lang="nb-NO" dirty="0"/>
          </a:p>
        </p:txBody>
      </p:sp>
      <p:sp>
        <p:nvSpPr>
          <p:cNvPr id="3" name="Tittel 2">
            <a:extLst>
              <a:ext uri="{FF2B5EF4-FFF2-40B4-BE49-F238E27FC236}">
                <a16:creationId xmlns:a16="http://schemas.microsoft.com/office/drawing/2014/main" id="{EDA62FDC-C9D6-4EAC-8855-1F5F77B65F53}"/>
              </a:ext>
            </a:extLst>
          </p:cNvPr>
          <p:cNvSpPr>
            <a:spLocks noGrp="1"/>
          </p:cNvSpPr>
          <p:nvPr>
            <p:ph type="title"/>
          </p:nvPr>
        </p:nvSpPr>
        <p:spPr/>
        <p:txBody>
          <a:bodyPr>
            <a:normAutofit fontScale="90000"/>
          </a:bodyPr>
          <a:lstStyle/>
          <a:p>
            <a:r>
              <a:rPr lang="nb-NO" dirty="0" err="1"/>
              <a:t>Middelgrundsfortet</a:t>
            </a:r>
            <a:br>
              <a:rPr lang="nb-NO" dirty="0"/>
            </a:br>
            <a:r>
              <a:rPr lang="nb-NO" dirty="0"/>
              <a:t>ankomst 21.juli</a:t>
            </a:r>
          </a:p>
        </p:txBody>
      </p:sp>
      <p:pic>
        <p:nvPicPr>
          <p:cNvPr id="8" name="Bilde 7">
            <a:extLst>
              <a:ext uri="{FF2B5EF4-FFF2-40B4-BE49-F238E27FC236}">
                <a16:creationId xmlns:a16="http://schemas.microsoft.com/office/drawing/2014/main" id="{4D2AC6F7-6637-4F36-9E11-B28630BC1D20}"/>
              </a:ext>
            </a:extLst>
          </p:cNvPr>
          <p:cNvPicPr>
            <a:picLocks noChangeAspect="1"/>
          </p:cNvPicPr>
          <p:nvPr/>
        </p:nvPicPr>
        <p:blipFill>
          <a:blip r:embed="rId2"/>
          <a:stretch>
            <a:fillRect/>
          </a:stretch>
        </p:blipFill>
        <p:spPr>
          <a:xfrm>
            <a:off x="159513" y="3683754"/>
            <a:ext cx="8824974" cy="3129041"/>
          </a:xfrm>
          <a:prstGeom prst="rect">
            <a:avLst/>
          </a:prstGeom>
        </p:spPr>
      </p:pic>
    </p:spTree>
    <p:extLst>
      <p:ext uri="{BB962C8B-B14F-4D97-AF65-F5344CB8AC3E}">
        <p14:creationId xmlns:p14="http://schemas.microsoft.com/office/powerpoint/2010/main" val="197594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71010BFC-EF73-446D-A3FA-9443AE281488}"/>
              </a:ext>
            </a:extLst>
          </p:cNvPr>
          <p:cNvSpPr>
            <a:spLocks noGrp="1"/>
          </p:cNvSpPr>
          <p:nvPr>
            <p:ph idx="1"/>
          </p:nvPr>
        </p:nvSpPr>
        <p:spPr>
          <a:xfrm>
            <a:off x="251520" y="2204864"/>
            <a:ext cx="5472608" cy="3730820"/>
          </a:xfrm>
        </p:spPr>
        <p:txBody>
          <a:bodyPr/>
          <a:lstStyle/>
          <a:p>
            <a:r>
              <a:rPr lang="nb-NO" dirty="0"/>
              <a:t>Vi besøker hovedstaden torsdag 22.juli og reiser videre neste morgen.</a:t>
            </a:r>
          </a:p>
        </p:txBody>
      </p:sp>
      <p:sp>
        <p:nvSpPr>
          <p:cNvPr id="3" name="Tittel 2">
            <a:extLst>
              <a:ext uri="{FF2B5EF4-FFF2-40B4-BE49-F238E27FC236}">
                <a16:creationId xmlns:a16="http://schemas.microsoft.com/office/drawing/2014/main" id="{A9EBA98C-3505-4039-AAC6-29D079687F22}"/>
              </a:ext>
            </a:extLst>
          </p:cNvPr>
          <p:cNvSpPr>
            <a:spLocks noGrp="1"/>
          </p:cNvSpPr>
          <p:nvPr>
            <p:ph type="title"/>
          </p:nvPr>
        </p:nvSpPr>
        <p:spPr/>
        <p:txBody>
          <a:bodyPr>
            <a:normAutofit fontScale="90000"/>
          </a:bodyPr>
          <a:lstStyle/>
          <a:p>
            <a:r>
              <a:rPr lang="nb-NO" dirty="0"/>
              <a:t>København</a:t>
            </a:r>
            <a:br>
              <a:rPr lang="nb-NO" dirty="0"/>
            </a:br>
            <a:r>
              <a:rPr lang="nb-NO" dirty="0"/>
              <a:t>avreise fredag 23. juli</a:t>
            </a:r>
          </a:p>
        </p:txBody>
      </p:sp>
      <p:pic>
        <p:nvPicPr>
          <p:cNvPr id="4" name="Bilde 3">
            <a:extLst>
              <a:ext uri="{FF2B5EF4-FFF2-40B4-BE49-F238E27FC236}">
                <a16:creationId xmlns:a16="http://schemas.microsoft.com/office/drawing/2014/main" id="{2A680E34-99C4-4795-8495-FD11A9A64FF1}"/>
              </a:ext>
            </a:extLst>
          </p:cNvPr>
          <p:cNvPicPr>
            <a:picLocks noChangeAspect="1"/>
          </p:cNvPicPr>
          <p:nvPr/>
        </p:nvPicPr>
        <p:blipFill>
          <a:blip r:embed="rId2"/>
          <a:stretch>
            <a:fillRect/>
          </a:stretch>
        </p:blipFill>
        <p:spPr>
          <a:xfrm>
            <a:off x="152203" y="3913231"/>
            <a:ext cx="1742904" cy="1171953"/>
          </a:xfrm>
          <a:prstGeom prst="rect">
            <a:avLst/>
          </a:prstGeom>
        </p:spPr>
      </p:pic>
      <p:pic>
        <p:nvPicPr>
          <p:cNvPr id="5" name="Bilde 4">
            <a:extLst>
              <a:ext uri="{FF2B5EF4-FFF2-40B4-BE49-F238E27FC236}">
                <a16:creationId xmlns:a16="http://schemas.microsoft.com/office/drawing/2014/main" id="{A42666C4-1AF7-407B-A4D5-9AE567050720}"/>
              </a:ext>
            </a:extLst>
          </p:cNvPr>
          <p:cNvPicPr>
            <a:picLocks noChangeAspect="1"/>
          </p:cNvPicPr>
          <p:nvPr/>
        </p:nvPicPr>
        <p:blipFill>
          <a:blip r:embed="rId3"/>
          <a:stretch>
            <a:fillRect/>
          </a:stretch>
        </p:blipFill>
        <p:spPr>
          <a:xfrm>
            <a:off x="6219825" y="2479551"/>
            <a:ext cx="2466975" cy="1847850"/>
          </a:xfrm>
          <a:prstGeom prst="rect">
            <a:avLst/>
          </a:prstGeom>
        </p:spPr>
      </p:pic>
      <p:pic>
        <p:nvPicPr>
          <p:cNvPr id="6" name="Bilde 5">
            <a:extLst>
              <a:ext uri="{FF2B5EF4-FFF2-40B4-BE49-F238E27FC236}">
                <a16:creationId xmlns:a16="http://schemas.microsoft.com/office/drawing/2014/main" id="{9C1FDE2C-2DF6-40B3-8526-ACBECFDAD50A}"/>
              </a:ext>
            </a:extLst>
          </p:cNvPr>
          <p:cNvPicPr>
            <a:picLocks noChangeAspect="1"/>
          </p:cNvPicPr>
          <p:nvPr/>
        </p:nvPicPr>
        <p:blipFill>
          <a:blip r:embed="rId4"/>
          <a:stretch>
            <a:fillRect/>
          </a:stretch>
        </p:blipFill>
        <p:spPr>
          <a:xfrm>
            <a:off x="2057401" y="3881247"/>
            <a:ext cx="1733550" cy="2638425"/>
          </a:xfrm>
          <a:prstGeom prst="rect">
            <a:avLst/>
          </a:prstGeom>
        </p:spPr>
      </p:pic>
      <p:pic>
        <p:nvPicPr>
          <p:cNvPr id="7" name="Bilde 6">
            <a:extLst>
              <a:ext uri="{FF2B5EF4-FFF2-40B4-BE49-F238E27FC236}">
                <a16:creationId xmlns:a16="http://schemas.microsoft.com/office/drawing/2014/main" id="{A6104753-49FA-433A-8802-7D500332F7BE}"/>
              </a:ext>
            </a:extLst>
          </p:cNvPr>
          <p:cNvPicPr>
            <a:picLocks noChangeAspect="1"/>
          </p:cNvPicPr>
          <p:nvPr/>
        </p:nvPicPr>
        <p:blipFill>
          <a:blip r:embed="rId5"/>
          <a:stretch>
            <a:fillRect/>
          </a:stretch>
        </p:blipFill>
        <p:spPr>
          <a:xfrm>
            <a:off x="4382154" y="4521627"/>
            <a:ext cx="2619375" cy="1743075"/>
          </a:xfrm>
          <a:prstGeom prst="rect">
            <a:avLst/>
          </a:prstGeom>
        </p:spPr>
      </p:pic>
    </p:spTree>
    <p:extLst>
      <p:ext uri="{BB962C8B-B14F-4D97-AF65-F5344CB8AC3E}">
        <p14:creationId xmlns:p14="http://schemas.microsoft.com/office/powerpoint/2010/main" val="4160229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D50CDE2E-BDCC-5501-51D7-09BDC823E270}"/>
              </a:ext>
            </a:extLst>
          </p:cNvPr>
          <p:cNvSpPr>
            <a:spLocks noGrp="1"/>
          </p:cNvSpPr>
          <p:nvPr>
            <p:ph idx="1"/>
          </p:nvPr>
        </p:nvSpPr>
        <p:spPr>
          <a:xfrm>
            <a:off x="270381" y="1916832"/>
            <a:ext cx="4301620" cy="2160241"/>
          </a:xfrm>
        </p:spPr>
        <p:txBody>
          <a:bodyPr/>
          <a:lstStyle/>
          <a:p>
            <a:r>
              <a:rPr lang="nb-NO" dirty="0"/>
              <a:t>Fiskelandsby på sørkysten av Møn.</a:t>
            </a:r>
          </a:p>
          <a:p>
            <a:r>
              <a:rPr lang="nb-NO" dirty="0"/>
              <a:t>Muligheter for å bunkre før vi seiler til Tyskland i morgen</a:t>
            </a:r>
          </a:p>
        </p:txBody>
      </p:sp>
      <p:sp>
        <p:nvSpPr>
          <p:cNvPr id="3" name="Tittel 2">
            <a:extLst>
              <a:ext uri="{FF2B5EF4-FFF2-40B4-BE49-F238E27FC236}">
                <a16:creationId xmlns:a16="http://schemas.microsoft.com/office/drawing/2014/main" id="{CB175911-C9CA-B1C9-779B-BCA347C832C7}"/>
              </a:ext>
            </a:extLst>
          </p:cNvPr>
          <p:cNvSpPr>
            <a:spLocks noGrp="1"/>
          </p:cNvSpPr>
          <p:nvPr>
            <p:ph type="title"/>
          </p:nvPr>
        </p:nvSpPr>
        <p:spPr/>
        <p:txBody>
          <a:bodyPr>
            <a:normAutofit fontScale="90000"/>
          </a:bodyPr>
          <a:lstStyle/>
          <a:p>
            <a:r>
              <a:rPr lang="nb-NO" dirty="0"/>
              <a:t>Klintholm havn</a:t>
            </a:r>
            <a:br>
              <a:rPr lang="nb-NO" dirty="0"/>
            </a:br>
            <a:r>
              <a:rPr lang="nb-NO" dirty="0"/>
              <a:t>ankomst 23.juli</a:t>
            </a:r>
          </a:p>
        </p:txBody>
      </p:sp>
      <p:pic>
        <p:nvPicPr>
          <p:cNvPr id="3074" name="Picture 2" descr="Klintholm Havn | Hele Danmarks Havneguide">
            <a:extLst>
              <a:ext uri="{FF2B5EF4-FFF2-40B4-BE49-F238E27FC236}">
                <a16:creationId xmlns:a16="http://schemas.microsoft.com/office/drawing/2014/main" id="{122F68FC-BF4A-7652-1C5A-5908059FE2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0417" y="2060848"/>
            <a:ext cx="4066383" cy="24482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lintholm Havn Strand | Børnevenlig | Møn">
            <a:extLst>
              <a:ext uri="{FF2B5EF4-FFF2-40B4-BE49-F238E27FC236}">
                <a16:creationId xmlns:a16="http://schemas.microsoft.com/office/drawing/2014/main" id="{BED0396A-72DB-6D65-374F-F9D223E2A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4509120"/>
            <a:ext cx="3505572" cy="196312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View To the Port of Klintholm Havn in ...">
            <a:extLst>
              <a:ext uri="{FF2B5EF4-FFF2-40B4-BE49-F238E27FC236}">
                <a16:creationId xmlns:a16="http://schemas.microsoft.com/office/drawing/2014/main" id="{5C54BF33-A663-FD0E-0ADF-E632215F0C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965" y="4071337"/>
            <a:ext cx="3708953" cy="2683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59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C656B1D-77AE-8E36-E16D-D0C5DC95FF58}"/>
              </a:ext>
            </a:extLst>
          </p:cNvPr>
          <p:cNvSpPr>
            <a:spLocks noGrp="1"/>
          </p:cNvSpPr>
          <p:nvPr>
            <p:ph idx="1"/>
          </p:nvPr>
        </p:nvSpPr>
        <p:spPr>
          <a:xfrm>
            <a:off x="323529" y="2204864"/>
            <a:ext cx="4824535" cy="1584176"/>
          </a:xfrm>
        </p:spPr>
        <p:txBody>
          <a:bodyPr>
            <a:normAutofit fontScale="92500" lnSpcReduction="20000"/>
          </a:bodyPr>
          <a:lstStyle/>
          <a:p>
            <a:r>
              <a:rPr lang="nb-NO" dirty="0" err="1"/>
              <a:t>Stralsund</a:t>
            </a:r>
            <a:r>
              <a:rPr lang="nb-NO" dirty="0"/>
              <a:t> er en havneby i tyske Pommern ved Rügen.</a:t>
            </a:r>
          </a:p>
          <a:p>
            <a:r>
              <a:rPr lang="nb-NO" dirty="0"/>
              <a:t>Her finnes </a:t>
            </a:r>
            <a:r>
              <a:rPr lang="nb-NO" dirty="0" err="1"/>
              <a:t>Ozeaneum</a:t>
            </a:r>
            <a:r>
              <a:rPr lang="nb-NO" dirty="0"/>
              <a:t> akvarium, </a:t>
            </a:r>
            <a:r>
              <a:rPr lang="nb-NO" dirty="0" err="1"/>
              <a:t>Oceanographic</a:t>
            </a:r>
            <a:r>
              <a:rPr lang="nb-NO" dirty="0"/>
              <a:t> havmuseum og masse annet å oppleve.</a:t>
            </a:r>
          </a:p>
        </p:txBody>
      </p:sp>
      <p:sp>
        <p:nvSpPr>
          <p:cNvPr id="3" name="Tittel 2">
            <a:extLst>
              <a:ext uri="{FF2B5EF4-FFF2-40B4-BE49-F238E27FC236}">
                <a16:creationId xmlns:a16="http://schemas.microsoft.com/office/drawing/2014/main" id="{9CD7FEF8-894C-8A94-CE32-813B4ABC9217}"/>
              </a:ext>
            </a:extLst>
          </p:cNvPr>
          <p:cNvSpPr>
            <a:spLocks noGrp="1"/>
          </p:cNvSpPr>
          <p:nvPr>
            <p:ph type="title"/>
          </p:nvPr>
        </p:nvSpPr>
        <p:spPr/>
        <p:txBody>
          <a:bodyPr>
            <a:normAutofit fontScale="90000"/>
          </a:bodyPr>
          <a:lstStyle/>
          <a:p>
            <a:r>
              <a:rPr lang="nb-NO" dirty="0" err="1"/>
              <a:t>Stralsund</a:t>
            </a:r>
            <a:br>
              <a:rPr lang="nb-NO" dirty="0"/>
            </a:br>
            <a:r>
              <a:rPr lang="nb-NO" dirty="0"/>
              <a:t>ankomst lørdag 24.juli</a:t>
            </a:r>
          </a:p>
        </p:txBody>
      </p:sp>
      <p:pic>
        <p:nvPicPr>
          <p:cNvPr id="4" name="Picture 2" descr="Seehafen Stralsund GmbH - Home">
            <a:extLst>
              <a:ext uri="{FF2B5EF4-FFF2-40B4-BE49-F238E27FC236}">
                <a16:creationId xmlns:a16="http://schemas.microsoft.com/office/drawing/2014/main" id="{4CA33B90-6BA6-0F4D-7DEA-BA34D0927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636912"/>
            <a:ext cx="4433328" cy="15841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ansestadt Stralsund: UNESCO-Weltkulturerbe | Inselzeitung">
            <a:extLst>
              <a:ext uri="{FF2B5EF4-FFF2-40B4-BE49-F238E27FC236}">
                <a16:creationId xmlns:a16="http://schemas.microsoft.com/office/drawing/2014/main" id="{12A3DFAA-AD33-2786-B32C-0E68D14696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69" t="15927" r="-613" b="15635"/>
          <a:stretch>
            <a:fillRect/>
          </a:stretch>
        </p:blipFill>
        <p:spPr bwMode="auto">
          <a:xfrm>
            <a:off x="5508104" y="4653136"/>
            <a:ext cx="3522344" cy="18665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ecklenburg-Vorpommern | Hansestadt Stralsund – das Tor zur Ostsee |  Silvesterreise | Wikinger Reisen">
            <a:extLst>
              <a:ext uri="{FF2B5EF4-FFF2-40B4-BE49-F238E27FC236}">
                <a16:creationId xmlns:a16="http://schemas.microsoft.com/office/drawing/2014/main" id="{54F45CCB-7A33-44D2-1216-BDA499504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672" y="3793592"/>
            <a:ext cx="306705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in Tag in Stralsund - Tipps und Sehenswürdigkeiten | black dots white spots">
            <a:extLst>
              <a:ext uri="{FF2B5EF4-FFF2-40B4-BE49-F238E27FC236}">
                <a16:creationId xmlns:a16="http://schemas.microsoft.com/office/drawing/2014/main" id="{26F50730-D34C-907E-9B4F-FE1D35DB24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9516" y="4941168"/>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342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7770BC1-9FA1-3A5F-633D-EA8394610131}"/>
              </a:ext>
            </a:extLst>
          </p:cNvPr>
          <p:cNvSpPr>
            <a:spLocks noGrp="1"/>
          </p:cNvSpPr>
          <p:nvPr>
            <p:ph idx="1"/>
          </p:nvPr>
        </p:nvSpPr>
        <p:spPr>
          <a:xfrm>
            <a:off x="179513" y="1975680"/>
            <a:ext cx="4032447" cy="1813361"/>
          </a:xfrm>
        </p:spPr>
        <p:txBody>
          <a:bodyPr>
            <a:normAutofit fontScale="62500" lnSpcReduction="20000"/>
          </a:bodyPr>
          <a:lstStyle/>
          <a:p>
            <a:r>
              <a:rPr lang="nb-NO" dirty="0"/>
              <a:t>Byen ligger ved den naturlige kanalen </a:t>
            </a:r>
            <a:r>
              <a:rPr lang="nb-NO" dirty="0" err="1"/>
              <a:t>Swina</a:t>
            </a:r>
            <a:r>
              <a:rPr lang="nb-NO" dirty="0"/>
              <a:t> mellom øyene Uznam og Wolin i  nordvestre Polen, innseiling videre til Szczecin.</a:t>
            </a:r>
          </a:p>
          <a:p>
            <a:r>
              <a:rPr lang="nb-NO" dirty="0"/>
              <a:t>Det går ferger til Ystad, Malmø, København og Rønne.</a:t>
            </a:r>
          </a:p>
          <a:p>
            <a:r>
              <a:rPr lang="nb-NO" dirty="0"/>
              <a:t>Strandpromenader, badeby og kurbad i området.</a:t>
            </a:r>
          </a:p>
        </p:txBody>
      </p:sp>
      <p:sp>
        <p:nvSpPr>
          <p:cNvPr id="3" name="Tittel 2">
            <a:extLst>
              <a:ext uri="{FF2B5EF4-FFF2-40B4-BE49-F238E27FC236}">
                <a16:creationId xmlns:a16="http://schemas.microsoft.com/office/drawing/2014/main" id="{CA194FE5-BAE5-1EA9-111B-29D66427E1DD}"/>
              </a:ext>
            </a:extLst>
          </p:cNvPr>
          <p:cNvSpPr>
            <a:spLocks noGrp="1"/>
          </p:cNvSpPr>
          <p:nvPr>
            <p:ph type="title"/>
          </p:nvPr>
        </p:nvSpPr>
        <p:spPr/>
        <p:txBody>
          <a:bodyPr>
            <a:normAutofit fontScale="90000"/>
          </a:bodyPr>
          <a:lstStyle/>
          <a:p>
            <a:r>
              <a:rPr lang="nb-NO" dirty="0"/>
              <a:t>Swinoujscie</a:t>
            </a:r>
            <a:br>
              <a:rPr lang="nb-NO" dirty="0"/>
            </a:br>
            <a:r>
              <a:rPr lang="nb-NO" dirty="0"/>
              <a:t>ankomst 25.juli</a:t>
            </a:r>
          </a:p>
        </p:txBody>
      </p:sp>
      <p:pic>
        <p:nvPicPr>
          <p:cNvPr id="5" name="Bilde 4" descr="Et bilde som inneholder tekst, skjermbilde, kart, Font&#10;&#10;KI-generert innhold kan være feil.">
            <a:extLst>
              <a:ext uri="{FF2B5EF4-FFF2-40B4-BE49-F238E27FC236}">
                <a16:creationId xmlns:a16="http://schemas.microsoft.com/office/drawing/2014/main" id="{70D76A63-9C85-6DB0-2241-40859F0702EB}"/>
              </a:ext>
            </a:extLst>
          </p:cNvPr>
          <p:cNvPicPr>
            <a:picLocks noChangeAspect="1"/>
          </p:cNvPicPr>
          <p:nvPr/>
        </p:nvPicPr>
        <p:blipFill>
          <a:blip r:embed="rId2" cstate="print">
            <a:extLst>
              <a:ext uri="{28A0092B-C50C-407E-A947-70E740481C1C}">
                <a14:useLocalDpi xmlns:a14="http://schemas.microsoft.com/office/drawing/2010/main" val="0"/>
              </a:ext>
            </a:extLst>
          </a:blip>
          <a:srcRect l="8000" t="23200" r="8000" b="42650"/>
          <a:stretch>
            <a:fillRect/>
          </a:stretch>
        </p:blipFill>
        <p:spPr>
          <a:xfrm>
            <a:off x="5364088" y="2132857"/>
            <a:ext cx="2592288" cy="2342000"/>
          </a:xfrm>
          <a:prstGeom prst="rect">
            <a:avLst/>
          </a:prstGeom>
        </p:spPr>
      </p:pic>
      <p:pic>
        <p:nvPicPr>
          <p:cNvPr id="8" name="Picture 4">
            <a:extLst>
              <a:ext uri="{FF2B5EF4-FFF2-40B4-BE49-F238E27FC236}">
                <a16:creationId xmlns:a16="http://schemas.microsoft.com/office/drawing/2014/main" id="{5CB1EED6-F2F5-C890-37F7-3EB914B258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5368077"/>
            <a:ext cx="2515429" cy="14533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EEF45FA1-65AB-04A0-2D1B-C69D5068C7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6531" y="5372693"/>
            <a:ext cx="2515429" cy="14533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Świnoujście Lighthouse - Wikipedia">
            <a:extLst>
              <a:ext uri="{FF2B5EF4-FFF2-40B4-BE49-F238E27FC236}">
                <a16:creationId xmlns:a16="http://schemas.microsoft.com/office/drawing/2014/main" id="{4B4AB423-8135-3185-A794-6F8FCFF7D2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2818" y="5017756"/>
            <a:ext cx="1358270" cy="18133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Świnoujście - Wikipedia">
            <a:extLst>
              <a:ext uri="{FF2B5EF4-FFF2-40B4-BE49-F238E27FC236}">
                <a16:creationId xmlns:a16="http://schemas.microsoft.com/office/drawing/2014/main" id="{D46DF1E7-E8F4-873C-65E7-DCC8784149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5300" y="3413000"/>
            <a:ext cx="2774812" cy="197438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Swinoujscie Cruise Ship Arrivals">
            <a:extLst>
              <a:ext uri="{FF2B5EF4-FFF2-40B4-BE49-F238E27FC236}">
                <a16:creationId xmlns:a16="http://schemas.microsoft.com/office/drawing/2014/main" id="{19799E95-AB0C-4CAC-F3F5-91CF785DB2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056" y="4005064"/>
            <a:ext cx="2221184" cy="158656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oat of arms of Świnoujście">
            <a:extLst>
              <a:ext uri="{FF2B5EF4-FFF2-40B4-BE49-F238E27FC236}">
                <a16:creationId xmlns:a16="http://schemas.microsoft.com/office/drawing/2014/main" id="{6A92C866-A020-4A6B-52A5-03E1DAB2D3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6376" y="361396"/>
            <a:ext cx="808888" cy="1206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917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5F5A4261-1DF3-C0D7-C133-D0189EAFA2F9}"/>
              </a:ext>
            </a:extLst>
          </p:cNvPr>
          <p:cNvSpPr>
            <a:spLocks noGrp="1"/>
          </p:cNvSpPr>
          <p:nvPr>
            <p:ph idx="1"/>
          </p:nvPr>
        </p:nvSpPr>
        <p:spPr>
          <a:xfrm>
            <a:off x="251521" y="1988841"/>
            <a:ext cx="3816423" cy="1080120"/>
          </a:xfrm>
        </p:spPr>
        <p:txBody>
          <a:bodyPr>
            <a:normAutofit fontScale="85000" lnSpcReduction="20000"/>
          </a:bodyPr>
          <a:lstStyle/>
          <a:p>
            <a:r>
              <a:rPr lang="nb-NO" dirty="0"/>
              <a:t>Byen «Kolberg» ligger ved utløpet av elven Parseta. Den er mest kjent som kur- og badested.</a:t>
            </a:r>
          </a:p>
        </p:txBody>
      </p:sp>
      <p:sp>
        <p:nvSpPr>
          <p:cNvPr id="3" name="Tittel 2">
            <a:extLst>
              <a:ext uri="{FF2B5EF4-FFF2-40B4-BE49-F238E27FC236}">
                <a16:creationId xmlns:a16="http://schemas.microsoft.com/office/drawing/2014/main" id="{8905D54B-8232-2F4B-E5D5-B39D4F5BBB7B}"/>
              </a:ext>
            </a:extLst>
          </p:cNvPr>
          <p:cNvSpPr>
            <a:spLocks noGrp="1"/>
          </p:cNvSpPr>
          <p:nvPr>
            <p:ph type="title"/>
          </p:nvPr>
        </p:nvSpPr>
        <p:spPr/>
        <p:txBody>
          <a:bodyPr>
            <a:normAutofit fontScale="90000"/>
          </a:bodyPr>
          <a:lstStyle/>
          <a:p>
            <a:r>
              <a:rPr lang="nb-NO" dirty="0" err="1"/>
              <a:t>Kolobrzeg</a:t>
            </a:r>
            <a:br>
              <a:rPr lang="nb-NO" dirty="0"/>
            </a:br>
            <a:r>
              <a:rPr lang="nb-NO" dirty="0"/>
              <a:t>ankomst 26.juli </a:t>
            </a:r>
          </a:p>
        </p:txBody>
      </p:sp>
      <p:pic>
        <p:nvPicPr>
          <p:cNvPr id="5" name="Bilde 4" descr="Et bilde som inneholder utendørs, Flyfoto, i luften, natur&#10;&#10;KI-generert innhold kan være feil.">
            <a:extLst>
              <a:ext uri="{FF2B5EF4-FFF2-40B4-BE49-F238E27FC236}">
                <a16:creationId xmlns:a16="http://schemas.microsoft.com/office/drawing/2014/main" id="{DCFA2F5E-5752-737C-3073-0A13A478B3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4437112"/>
            <a:ext cx="5688632" cy="2262120"/>
          </a:xfrm>
          <a:prstGeom prst="rect">
            <a:avLst/>
          </a:prstGeom>
        </p:spPr>
      </p:pic>
      <p:pic>
        <p:nvPicPr>
          <p:cNvPr id="6" name="Picture 8" descr="Baltic Plaza Hotel Medi Spa - Kołobrzeg ...">
            <a:extLst>
              <a:ext uri="{FF2B5EF4-FFF2-40B4-BE49-F238E27FC236}">
                <a16:creationId xmlns:a16="http://schemas.microsoft.com/office/drawing/2014/main" id="{6FA2A0FB-6215-D980-0080-9846EE7B4D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372746"/>
            <a:ext cx="3240360" cy="17529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Morze atrakcji w Porcie Kołobrzeg ...">
            <a:extLst>
              <a:ext uri="{FF2B5EF4-FFF2-40B4-BE49-F238E27FC236}">
                <a16:creationId xmlns:a16="http://schemas.microsoft.com/office/drawing/2014/main" id="{BA1E25D4-0A58-EB94-2879-B5CF882E44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3212976"/>
            <a:ext cx="2854112" cy="18992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Port Kołobrzeg podsumował wyładunki ryb ...">
            <a:extLst>
              <a:ext uri="{FF2B5EF4-FFF2-40B4-BE49-F238E27FC236}">
                <a16:creationId xmlns:a16="http://schemas.microsoft.com/office/drawing/2014/main" id="{887137AB-20A2-C720-E7FB-A6DE178510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329" y="5292131"/>
            <a:ext cx="2114496" cy="1407101"/>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9E73FEC0-3EFB-1656-82A0-ACF827DEBDB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5077"/>
          <a:stretch>
            <a:fillRect/>
          </a:stretch>
        </p:blipFill>
        <p:spPr bwMode="auto">
          <a:xfrm>
            <a:off x="7740351" y="2618796"/>
            <a:ext cx="1085934" cy="1098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223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251520" y="1916832"/>
            <a:ext cx="4824536" cy="5472608"/>
          </a:xfrm>
        </p:spPr>
        <p:txBody>
          <a:bodyPr>
            <a:normAutofit fontScale="62500" lnSpcReduction="20000"/>
          </a:bodyPr>
          <a:lstStyle/>
          <a:p>
            <a:r>
              <a:rPr lang="nb-NO" dirty="0"/>
              <a:t>Skippere i samråd med armada bestemmer seilingsruten selvsagt !</a:t>
            </a:r>
          </a:p>
          <a:p>
            <a:endParaRPr lang="nb-NO" dirty="0"/>
          </a:p>
          <a:p>
            <a:r>
              <a:rPr lang="nb-NO" dirty="0"/>
              <a:t>Her er forslag til en mulig seilingsplan, eller steder som kan besøkes:</a:t>
            </a:r>
          </a:p>
          <a:p>
            <a:pPr marL="0" indent="0">
              <a:buNone/>
            </a:pPr>
            <a:r>
              <a:rPr lang="nb-NO" dirty="0"/>
              <a:t>	</a:t>
            </a:r>
          </a:p>
          <a:p>
            <a:r>
              <a:rPr lang="nb-NO" dirty="0"/>
              <a:t>Kristiansand</a:t>
            </a:r>
          </a:p>
          <a:p>
            <a:r>
              <a:rPr lang="nb-NO" dirty="0"/>
              <a:t>Læsø		130nm	Lyngør	55nm</a:t>
            </a:r>
          </a:p>
          <a:p>
            <a:r>
              <a:rPr lang="nb-NO" dirty="0"/>
              <a:t>Anholt		 50nm	Smögen      70nm</a:t>
            </a:r>
          </a:p>
          <a:p>
            <a:r>
              <a:rPr lang="nb-NO" dirty="0" err="1"/>
              <a:t>Torekov</a:t>
            </a:r>
            <a:r>
              <a:rPr lang="nb-NO" dirty="0"/>
              <a:t>	 42nm	</a:t>
            </a:r>
            <a:r>
              <a:rPr lang="nb-NO" dirty="0" err="1"/>
              <a:t>Ôckerö</a:t>
            </a:r>
            <a:r>
              <a:rPr lang="nb-NO" dirty="0"/>
              <a:t>	43nm</a:t>
            </a:r>
          </a:p>
          <a:p>
            <a:r>
              <a:rPr lang="nb-NO" dirty="0" err="1"/>
              <a:t>Middelgrunden</a:t>
            </a:r>
            <a:r>
              <a:rPr lang="nb-NO" dirty="0"/>
              <a:t>	 47nm	Varberg	42nm</a:t>
            </a:r>
          </a:p>
          <a:p>
            <a:r>
              <a:rPr lang="nb-NO" dirty="0"/>
              <a:t>København	   5nm	</a:t>
            </a:r>
            <a:r>
              <a:rPr lang="nb-NO" dirty="0" err="1"/>
              <a:t>Torekov</a:t>
            </a:r>
            <a:r>
              <a:rPr lang="nb-NO" dirty="0"/>
              <a:t>	44nm</a:t>
            </a:r>
          </a:p>
          <a:p>
            <a:r>
              <a:rPr lang="nb-NO" dirty="0"/>
              <a:t>Klintholm	  50nm	</a:t>
            </a:r>
          </a:p>
          <a:p>
            <a:r>
              <a:rPr lang="nb-NO" dirty="0" err="1"/>
              <a:t>Stralsund</a:t>
            </a:r>
            <a:r>
              <a:rPr lang="nb-NO" dirty="0"/>
              <a:t>	 45nm</a:t>
            </a:r>
          </a:p>
          <a:p>
            <a:r>
              <a:rPr lang="nb-NO" dirty="0"/>
              <a:t>Swinoujscie	 53nm</a:t>
            </a:r>
          </a:p>
          <a:p>
            <a:r>
              <a:rPr lang="nb-NO" dirty="0" err="1"/>
              <a:t>Kolobrzeg</a:t>
            </a:r>
            <a:r>
              <a:rPr lang="nb-NO" dirty="0"/>
              <a:t>	 52nm</a:t>
            </a:r>
          </a:p>
          <a:p>
            <a:r>
              <a:rPr lang="nb-NO" dirty="0" err="1"/>
              <a:t>Ustka</a:t>
            </a:r>
            <a:r>
              <a:rPr lang="nb-NO" dirty="0"/>
              <a:t>		 55nm</a:t>
            </a:r>
          </a:p>
          <a:p>
            <a:r>
              <a:rPr lang="nb-NO" dirty="0" err="1"/>
              <a:t>Wladyslawowo</a:t>
            </a:r>
            <a:r>
              <a:rPr lang="nb-NO" dirty="0"/>
              <a:t>	 58nm</a:t>
            </a:r>
          </a:p>
          <a:p>
            <a:r>
              <a:rPr lang="nb-NO" dirty="0"/>
              <a:t>Gdansk		 40nm</a:t>
            </a:r>
          </a:p>
          <a:p>
            <a:pPr marL="0" indent="0">
              <a:buNone/>
            </a:pPr>
            <a:r>
              <a:rPr lang="nb-NO" dirty="0"/>
              <a:t>             =teoretisk sum 630nm – 660nm</a:t>
            </a:r>
          </a:p>
          <a:p>
            <a:pPr marL="0" indent="0">
              <a:buNone/>
            </a:pPr>
            <a:endParaRPr lang="nb-NO" dirty="0"/>
          </a:p>
          <a:p>
            <a:pPr marL="0" indent="0">
              <a:buNone/>
            </a:pPr>
            <a:r>
              <a:rPr lang="nb-NO" dirty="0"/>
              <a:t>NORGE – DANMARK – SVERIGE – TYSKLAND - POLEN</a:t>
            </a:r>
          </a:p>
        </p:txBody>
      </p:sp>
      <p:sp>
        <p:nvSpPr>
          <p:cNvPr id="3" name="Tittel 2"/>
          <p:cNvSpPr>
            <a:spLocks noGrp="1"/>
          </p:cNvSpPr>
          <p:nvPr>
            <p:ph type="title"/>
          </p:nvPr>
        </p:nvSpPr>
        <p:spPr/>
        <p:txBody>
          <a:bodyPr>
            <a:normAutofit fontScale="90000"/>
          </a:bodyPr>
          <a:lstStyle/>
          <a:p>
            <a:r>
              <a:rPr lang="nb-NO" dirty="0"/>
              <a:t>Forslag seilingsplan til</a:t>
            </a:r>
            <a:br>
              <a:rPr lang="nb-NO" dirty="0"/>
            </a:br>
            <a:r>
              <a:rPr lang="nb-NO" dirty="0"/>
              <a:t>Jamboree Gdansk 2027</a:t>
            </a:r>
          </a:p>
        </p:txBody>
      </p:sp>
      <p:pic>
        <p:nvPicPr>
          <p:cNvPr id="5" name="Bilde 4" descr="Et bilde som inneholder tekst, kart, atlas, Font&#10;&#10;KI-generert innhold kan være feil.">
            <a:extLst>
              <a:ext uri="{FF2B5EF4-FFF2-40B4-BE49-F238E27FC236}">
                <a16:creationId xmlns:a16="http://schemas.microsoft.com/office/drawing/2014/main" id="{2CBFB2DB-D319-C315-76E2-169A3A4D314E}"/>
              </a:ext>
            </a:extLst>
          </p:cNvPr>
          <p:cNvPicPr>
            <a:picLocks noChangeAspect="1"/>
          </p:cNvPicPr>
          <p:nvPr/>
        </p:nvPicPr>
        <p:blipFill>
          <a:blip r:embed="rId2" cstate="print">
            <a:extLst>
              <a:ext uri="{28A0092B-C50C-407E-A947-70E740481C1C}">
                <a14:useLocalDpi xmlns:a14="http://schemas.microsoft.com/office/drawing/2010/main" val="0"/>
              </a:ext>
            </a:extLst>
          </a:blip>
          <a:srcRect t="14826" b="21043"/>
          <a:stretch>
            <a:fillRect/>
          </a:stretch>
        </p:blipFill>
        <p:spPr>
          <a:xfrm>
            <a:off x="5426968" y="1916832"/>
            <a:ext cx="3465512" cy="4938880"/>
          </a:xfrm>
          <a:prstGeom prst="rect">
            <a:avLst/>
          </a:prstGeom>
        </p:spPr>
      </p:pic>
    </p:spTree>
    <p:extLst>
      <p:ext uri="{BB962C8B-B14F-4D97-AF65-F5344CB8AC3E}">
        <p14:creationId xmlns:p14="http://schemas.microsoft.com/office/powerpoint/2010/main" val="119176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4A920F54-9968-8A03-B4B0-BF04510779B5}"/>
              </a:ext>
            </a:extLst>
          </p:cNvPr>
          <p:cNvSpPr>
            <a:spLocks noGrp="1"/>
          </p:cNvSpPr>
          <p:nvPr>
            <p:ph idx="1"/>
          </p:nvPr>
        </p:nvSpPr>
        <p:spPr>
          <a:xfrm>
            <a:off x="179513" y="2132857"/>
            <a:ext cx="2952328" cy="1296144"/>
          </a:xfrm>
        </p:spPr>
        <p:txBody>
          <a:bodyPr>
            <a:normAutofit fontScale="77500" lnSpcReduction="20000"/>
          </a:bodyPr>
          <a:lstStyle/>
          <a:p>
            <a:r>
              <a:rPr lang="nb-NO" dirty="0"/>
              <a:t>Gammel fiskehavn ved elva </a:t>
            </a:r>
            <a:r>
              <a:rPr lang="nb-NO" dirty="0" err="1"/>
              <a:t>Slupsk</a:t>
            </a:r>
            <a:r>
              <a:rPr lang="nb-NO" dirty="0"/>
              <a:t> som i dag er mest kjent som sommerby med spa, kurbad og velvære.</a:t>
            </a:r>
          </a:p>
        </p:txBody>
      </p:sp>
      <p:sp>
        <p:nvSpPr>
          <p:cNvPr id="3" name="Tittel 2">
            <a:extLst>
              <a:ext uri="{FF2B5EF4-FFF2-40B4-BE49-F238E27FC236}">
                <a16:creationId xmlns:a16="http://schemas.microsoft.com/office/drawing/2014/main" id="{BFBE1EE8-5DED-36F5-8482-3E39B81C5E2C}"/>
              </a:ext>
            </a:extLst>
          </p:cNvPr>
          <p:cNvSpPr>
            <a:spLocks noGrp="1"/>
          </p:cNvSpPr>
          <p:nvPr>
            <p:ph type="title"/>
          </p:nvPr>
        </p:nvSpPr>
        <p:spPr/>
        <p:txBody>
          <a:bodyPr>
            <a:normAutofit fontScale="90000"/>
          </a:bodyPr>
          <a:lstStyle/>
          <a:p>
            <a:r>
              <a:rPr lang="nb-NO" dirty="0" err="1"/>
              <a:t>Ustka</a:t>
            </a:r>
            <a:br>
              <a:rPr lang="nb-NO" dirty="0"/>
            </a:br>
            <a:r>
              <a:rPr lang="nb-NO" dirty="0"/>
              <a:t>ankomst 27.juli</a:t>
            </a:r>
          </a:p>
        </p:txBody>
      </p:sp>
      <p:pic>
        <p:nvPicPr>
          <p:cNvPr id="4" name="Picture 2" descr="Nature - Ustka - turystyczna strona miasta">
            <a:extLst>
              <a:ext uri="{FF2B5EF4-FFF2-40B4-BE49-F238E27FC236}">
                <a16:creationId xmlns:a16="http://schemas.microsoft.com/office/drawing/2014/main" id="{B6C02BAC-6335-A6B5-F027-CC74A32ED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9527" y="2114577"/>
            <a:ext cx="3917273" cy="22497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Resorts in Ustka from $47/night - KAYAK">
            <a:extLst>
              <a:ext uri="{FF2B5EF4-FFF2-40B4-BE49-F238E27FC236}">
                <a16:creationId xmlns:a16="http://schemas.microsoft.com/office/drawing/2014/main" id="{0689D69B-C4CC-040B-AC24-DEE1283302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615" y="3403816"/>
            <a:ext cx="3076970" cy="17231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Ustka Harbour | Grand Lubicz Uzdrowisko ...">
            <a:extLst>
              <a:ext uri="{FF2B5EF4-FFF2-40B4-BE49-F238E27FC236}">
                <a16:creationId xmlns:a16="http://schemas.microsoft.com/office/drawing/2014/main" id="{AFEADF64-6DD3-2C04-FAEE-0A0C7840F0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807" y="5229136"/>
            <a:ext cx="2491001" cy="16576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ourist attractions - Ustka ...">
            <a:extLst>
              <a:ext uri="{FF2B5EF4-FFF2-40B4-BE49-F238E27FC236}">
                <a16:creationId xmlns:a16="http://schemas.microsoft.com/office/drawing/2014/main" id="{FEFC5376-69CA-9427-BB29-6D73BD4D66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2225" y="4918645"/>
            <a:ext cx="2907407" cy="19347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Ustka - atrakcje turystyczne">
            <a:extLst>
              <a:ext uri="{FF2B5EF4-FFF2-40B4-BE49-F238E27FC236}">
                <a16:creationId xmlns:a16="http://schemas.microsoft.com/office/drawing/2014/main" id="{A4F0CF07-014E-4299-D6D0-036157453B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1648" y="5229137"/>
            <a:ext cx="2313834" cy="160254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ollage of views of Ustka: lighthouse, beach in Ustka, mermaid, boats in the port, the entrance to the port, the port in Ustka bird's eye view">
            <a:extLst>
              <a:ext uri="{FF2B5EF4-FFF2-40B4-BE49-F238E27FC236}">
                <a16:creationId xmlns:a16="http://schemas.microsoft.com/office/drawing/2014/main" id="{506AF336-5657-368A-3240-BB402835446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0479" b="64065"/>
          <a:stretch>
            <a:fillRect/>
          </a:stretch>
        </p:blipFill>
        <p:spPr bwMode="auto">
          <a:xfrm>
            <a:off x="3459415" y="2156676"/>
            <a:ext cx="955811" cy="127232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oat of arms of Ustka">
            <a:extLst>
              <a:ext uri="{FF2B5EF4-FFF2-40B4-BE49-F238E27FC236}">
                <a16:creationId xmlns:a16="http://schemas.microsoft.com/office/drawing/2014/main" id="{CE129639-82F3-EC86-2C86-EC326ED0CCE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59824" y="432230"/>
            <a:ext cx="926976" cy="1120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338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AF24A0E2-F32E-A4EC-66A3-6D1C8D3B59EA}"/>
              </a:ext>
            </a:extLst>
          </p:cNvPr>
          <p:cNvSpPr>
            <a:spLocks noGrp="1"/>
          </p:cNvSpPr>
          <p:nvPr>
            <p:ph idx="1"/>
          </p:nvPr>
        </p:nvSpPr>
        <p:spPr>
          <a:xfrm>
            <a:off x="457201" y="1944406"/>
            <a:ext cx="2602631" cy="2204674"/>
          </a:xfrm>
        </p:spPr>
        <p:txBody>
          <a:bodyPr>
            <a:normAutofit fontScale="85000" lnSpcReduction="20000"/>
          </a:bodyPr>
          <a:lstStyle/>
          <a:p>
            <a:r>
              <a:rPr lang="nb-NO" dirty="0"/>
              <a:t>Populær badeby med mange lange strender, parker, tivoli og aktiviteter for familier.</a:t>
            </a:r>
          </a:p>
          <a:p>
            <a:r>
              <a:rPr lang="nb-NO" dirty="0"/>
              <a:t>Vi gjør alle fartøy klar for ankomst Gdansk i morgen.</a:t>
            </a:r>
          </a:p>
        </p:txBody>
      </p:sp>
      <p:sp>
        <p:nvSpPr>
          <p:cNvPr id="3" name="Tittel 2">
            <a:extLst>
              <a:ext uri="{FF2B5EF4-FFF2-40B4-BE49-F238E27FC236}">
                <a16:creationId xmlns:a16="http://schemas.microsoft.com/office/drawing/2014/main" id="{0E0165E3-2FFF-3848-EEE0-6F22A3ABAC35}"/>
              </a:ext>
            </a:extLst>
          </p:cNvPr>
          <p:cNvSpPr>
            <a:spLocks noGrp="1"/>
          </p:cNvSpPr>
          <p:nvPr>
            <p:ph type="title"/>
          </p:nvPr>
        </p:nvSpPr>
        <p:spPr/>
        <p:txBody>
          <a:bodyPr>
            <a:normAutofit fontScale="90000"/>
          </a:bodyPr>
          <a:lstStyle/>
          <a:p>
            <a:r>
              <a:rPr lang="nb-NO" dirty="0" err="1"/>
              <a:t>Wladyslawowo</a:t>
            </a:r>
            <a:br>
              <a:rPr lang="nb-NO" dirty="0"/>
            </a:br>
            <a:r>
              <a:rPr lang="nb-NO" dirty="0"/>
              <a:t>ankomst 28.juli</a:t>
            </a:r>
          </a:p>
        </p:txBody>
      </p:sp>
      <p:pic>
        <p:nvPicPr>
          <p:cNvPr id="8196" name="Picture 4" descr="Najciekawsze Atrakcje">
            <a:extLst>
              <a:ext uri="{FF2B5EF4-FFF2-40B4-BE49-F238E27FC236}">
                <a16:creationId xmlns:a16="http://schemas.microsoft.com/office/drawing/2014/main" id="{39934DBB-89F4-1738-EF53-F14EC72BE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849" y="2505075"/>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Władysławowo Ocean Park - kiedy jest ...">
            <a:extLst>
              <a:ext uri="{FF2B5EF4-FFF2-40B4-BE49-F238E27FC236}">
                <a16:creationId xmlns:a16="http://schemas.microsoft.com/office/drawing/2014/main" id="{884D12C1-2272-8507-6BF7-6362581453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42900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Wypożyczalnia Samochodów Władysławowo ...">
            <a:extLst>
              <a:ext uri="{FF2B5EF4-FFF2-40B4-BE49-F238E27FC236}">
                <a16:creationId xmlns:a16="http://schemas.microsoft.com/office/drawing/2014/main" id="{5A7FA349-8343-601F-5790-1CA324E2D0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0722" y="5499799"/>
            <a:ext cx="5033278" cy="125272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oat of arms of Władysławowo">
            <a:extLst>
              <a:ext uri="{FF2B5EF4-FFF2-40B4-BE49-F238E27FC236}">
                <a16:creationId xmlns:a16="http://schemas.microsoft.com/office/drawing/2014/main" id="{BE5F91F0-A302-C642-7EBB-AFE8C6054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493204"/>
            <a:ext cx="1143000" cy="94297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Władysławowo. Królowie parawaningu atakują. 'Jakie buraczane cebulactwo'">
            <a:extLst>
              <a:ext uri="{FF2B5EF4-FFF2-40B4-BE49-F238E27FC236}">
                <a16:creationId xmlns:a16="http://schemas.microsoft.com/office/drawing/2014/main" id="{BAF5B89F-9B2D-EF57-B4AE-E689762898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4563628"/>
            <a:ext cx="3321989" cy="221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838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D1A3975E-10BA-3991-1DA2-46E4A162F4BE}"/>
              </a:ext>
            </a:extLst>
          </p:cNvPr>
          <p:cNvSpPr>
            <a:spLocks noGrp="1"/>
          </p:cNvSpPr>
          <p:nvPr>
            <p:ph idx="1"/>
          </p:nvPr>
        </p:nvSpPr>
        <p:spPr>
          <a:xfrm>
            <a:off x="251521" y="2204864"/>
            <a:ext cx="3672407" cy="1252729"/>
          </a:xfrm>
        </p:spPr>
        <p:txBody>
          <a:bodyPr>
            <a:normAutofit fontScale="92500" lnSpcReduction="20000"/>
          </a:bodyPr>
          <a:lstStyle/>
          <a:p>
            <a:r>
              <a:rPr lang="nb-NO" dirty="0"/>
              <a:t>Vi ankommer i kortesje med full flagging, sammen med andre europeiske sjøspeiderfartøy</a:t>
            </a:r>
          </a:p>
        </p:txBody>
      </p:sp>
      <p:sp>
        <p:nvSpPr>
          <p:cNvPr id="3" name="Tittel 2">
            <a:extLst>
              <a:ext uri="{FF2B5EF4-FFF2-40B4-BE49-F238E27FC236}">
                <a16:creationId xmlns:a16="http://schemas.microsoft.com/office/drawing/2014/main" id="{402631C0-E5C7-054C-94D0-6C79D33C0D80}"/>
              </a:ext>
            </a:extLst>
          </p:cNvPr>
          <p:cNvSpPr>
            <a:spLocks noGrp="1"/>
          </p:cNvSpPr>
          <p:nvPr>
            <p:ph type="title"/>
          </p:nvPr>
        </p:nvSpPr>
        <p:spPr/>
        <p:txBody>
          <a:bodyPr>
            <a:normAutofit fontScale="90000"/>
          </a:bodyPr>
          <a:lstStyle/>
          <a:p>
            <a:r>
              <a:rPr lang="nb-NO" dirty="0"/>
              <a:t>Gdansk</a:t>
            </a:r>
            <a:br>
              <a:rPr lang="nb-NO" dirty="0"/>
            </a:br>
            <a:r>
              <a:rPr lang="nb-NO" dirty="0"/>
              <a:t>ankomst torsdag 29.juli</a:t>
            </a:r>
          </a:p>
        </p:txBody>
      </p:sp>
      <p:pic>
        <p:nvPicPr>
          <p:cNvPr id="4" name="Picture 10" descr="Cruise til Gdansk (Gdynia), Poland ...">
            <a:extLst>
              <a:ext uri="{FF2B5EF4-FFF2-40B4-BE49-F238E27FC236}">
                <a16:creationId xmlns:a16="http://schemas.microsoft.com/office/drawing/2014/main" id="{7F25363F-F615-DFB9-3170-21AC84EC2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2564903"/>
            <a:ext cx="3672406" cy="15586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7 Grunner til å Besøke Gdansk Nå ...">
            <a:extLst>
              <a:ext uri="{FF2B5EF4-FFF2-40B4-BE49-F238E27FC236}">
                <a16:creationId xmlns:a16="http://schemas.microsoft.com/office/drawing/2014/main" id="{8601DD7F-6F8E-E37C-AD73-FA551BEE1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1699" y="4293096"/>
            <a:ext cx="3961591" cy="2267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ravel to Gdansk | Stena Line">
            <a:extLst>
              <a:ext uri="{FF2B5EF4-FFF2-40B4-BE49-F238E27FC236}">
                <a16:creationId xmlns:a16="http://schemas.microsoft.com/office/drawing/2014/main" id="{73B02037-8B48-95C6-1140-1CB752DA20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5242917"/>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he Best Itinerary, Map, Guide &amp; Tips ...">
            <a:extLst>
              <a:ext uri="{FF2B5EF4-FFF2-40B4-BE49-F238E27FC236}">
                <a16:creationId xmlns:a16="http://schemas.microsoft.com/office/drawing/2014/main" id="{C22F711C-0E00-0A05-1005-1B78174514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908" y="3457593"/>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Våpen">
            <a:extLst>
              <a:ext uri="{FF2B5EF4-FFF2-40B4-BE49-F238E27FC236}">
                <a16:creationId xmlns:a16="http://schemas.microsoft.com/office/drawing/2014/main" id="{B9997764-A57B-9996-D44C-D04BA5A527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6669" y="470072"/>
            <a:ext cx="830131" cy="98924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26th World Scout Jamboree Polska 2027 | Gdansk">
            <a:extLst>
              <a:ext uri="{FF2B5EF4-FFF2-40B4-BE49-F238E27FC236}">
                <a16:creationId xmlns:a16="http://schemas.microsoft.com/office/drawing/2014/main" id="{100FB5E1-AA80-01DA-297D-FCC4915EE5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5248" y="397566"/>
            <a:ext cx="1218666" cy="1218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585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5BA9A620-3594-2BAB-3B54-7885F22743A3}"/>
              </a:ext>
            </a:extLst>
          </p:cNvPr>
          <p:cNvSpPr>
            <a:spLocks noGrp="1"/>
          </p:cNvSpPr>
          <p:nvPr>
            <p:ph type="title"/>
          </p:nvPr>
        </p:nvSpPr>
        <p:spPr/>
        <p:txBody>
          <a:bodyPr>
            <a:normAutofit fontScale="90000"/>
          </a:bodyPr>
          <a:lstStyle/>
          <a:p>
            <a:r>
              <a:rPr lang="nb-NO" dirty="0"/>
              <a:t>26.World </a:t>
            </a:r>
            <a:r>
              <a:rPr lang="nb-NO" dirty="0" err="1"/>
              <a:t>scout</a:t>
            </a:r>
            <a:r>
              <a:rPr lang="nb-NO" dirty="0"/>
              <a:t> jamboree</a:t>
            </a:r>
            <a:br>
              <a:rPr lang="nb-NO" dirty="0"/>
            </a:br>
            <a:r>
              <a:rPr lang="nb-NO" dirty="0"/>
              <a:t> </a:t>
            </a:r>
            <a:r>
              <a:rPr lang="nb-NO" dirty="0" err="1"/>
              <a:t>Poland</a:t>
            </a:r>
            <a:r>
              <a:rPr lang="nb-NO" dirty="0"/>
              <a:t> 2027</a:t>
            </a:r>
          </a:p>
        </p:txBody>
      </p:sp>
      <p:sp>
        <p:nvSpPr>
          <p:cNvPr id="5" name="AutoShape 4">
            <a:extLst>
              <a:ext uri="{FF2B5EF4-FFF2-40B4-BE49-F238E27FC236}">
                <a16:creationId xmlns:a16="http://schemas.microsoft.com/office/drawing/2014/main" id="{92CC6C7B-AA6F-EE8D-6180-69B19D9808F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6" name="AutoShape 6">
            <a:extLst>
              <a:ext uri="{FF2B5EF4-FFF2-40B4-BE49-F238E27FC236}">
                <a16:creationId xmlns:a16="http://schemas.microsoft.com/office/drawing/2014/main" id="{3C78BD6F-D61E-DB6E-FCD8-461A3882EB38}"/>
              </a:ext>
            </a:extLst>
          </p:cNvPr>
          <p:cNvSpPr>
            <a:spLocks noGrp="1" noChangeAspect="1" noChangeArrowheads="1"/>
          </p:cNvSpPr>
          <p:nvPr>
            <p:ph idx="1"/>
          </p:nvPr>
        </p:nvSpPr>
        <p:spPr bwMode="auto">
          <a:xfrm>
            <a:off x="251521" y="2349842"/>
            <a:ext cx="3672407" cy="31673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nb-NO" dirty="0"/>
              <a:t>120 år siden speidingen startet</a:t>
            </a:r>
          </a:p>
          <a:p>
            <a:r>
              <a:rPr lang="nb-NO" dirty="0"/>
              <a:t>Offisiell åpnings-seremoni fredag 30.juli</a:t>
            </a:r>
          </a:p>
          <a:p>
            <a:r>
              <a:rPr lang="nb-NO" dirty="0"/>
              <a:t>Muligheter for å besøke leiren før seilas hjem.</a:t>
            </a:r>
          </a:p>
        </p:txBody>
      </p:sp>
      <p:sp>
        <p:nvSpPr>
          <p:cNvPr id="7" name="AutoShape 6">
            <a:extLst>
              <a:ext uri="{FF2B5EF4-FFF2-40B4-BE49-F238E27FC236}">
                <a16:creationId xmlns:a16="http://schemas.microsoft.com/office/drawing/2014/main" id="{7E7C6AB1-C329-6AFF-0654-E14BE2EAF712}"/>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8" name="AutoShape 8">
            <a:extLst>
              <a:ext uri="{FF2B5EF4-FFF2-40B4-BE49-F238E27FC236}">
                <a16:creationId xmlns:a16="http://schemas.microsoft.com/office/drawing/2014/main" id="{FEE623F3-E369-6344-ED1E-627D6A4E0EC0}"/>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9236" name="Picture 20" descr="26th World Scout Jamboree Polska 2027 | Gdansk">
            <a:extLst>
              <a:ext uri="{FF2B5EF4-FFF2-40B4-BE49-F238E27FC236}">
                <a16:creationId xmlns:a16="http://schemas.microsoft.com/office/drawing/2014/main" id="{2934B32A-F076-EA99-BDD6-CDE676C43B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8978" y="1268760"/>
            <a:ext cx="1583214" cy="1583214"/>
          </a:xfrm>
          <a:prstGeom prst="rect">
            <a:avLst/>
          </a:prstGeom>
          <a:noFill/>
          <a:extLst>
            <a:ext uri="{909E8E84-426E-40DD-AFC4-6F175D3DCCD1}">
              <a14:hiddenFill xmlns:a14="http://schemas.microsoft.com/office/drawing/2010/main">
                <a:solidFill>
                  <a:srgbClr val="FFFFFF"/>
                </a:solidFill>
              </a14:hiddenFill>
            </a:ext>
          </a:extLst>
        </p:spPr>
      </p:pic>
      <p:pic>
        <p:nvPicPr>
          <p:cNvPr id="9238" name="Picture 22" descr="Get involved: Leader applications now open for World Scout Jamboree 2027 -  ScoutsCymru">
            <a:extLst>
              <a:ext uri="{FF2B5EF4-FFF2-40B4-BE49-F238E27FC236}">
                <a16:creationId xmlns:a16="http://schemas.microsoft.com/office/drawing/2014/main" id="{51634154-A739-6E71-5084-6F1C5636F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222" y="2995612"/>
            <a:ext cx="3905250" cy="1171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032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p:txBody>
          <a:bodyPr>
            <a:normAutofit fontScale="92500" lnSpcReduction="10000"/>
          </a:bodyPr>
          <a:lstStyle/>
          <a:p>
            <a:r>
              <a:rPr lang="nb-NO" dirty="0"/>
              <a:t>Prisene for sommerens seilaser går til dekning av mat, havneavgifter, drivstoff og opplevelser underveis. Vi gjennomfører selvfølgelig nøkternhet og fornuftig økonomistyring, slik at så mange som mulig skal få anledning til å være med.</a:t>
            </a:r>
          </a:p>
          <a:p>
            <a:r>
              <a:rPr lang="nb-NO" dirty="0"/>
              <a:t>Deltagelse hele seilasen til leiren kr </a:t>
            </a:r>
          </a:p>
          <a:p>
            <a:r>
              <a:rPr lang="nb-NO" dirty="0"/>
              <a:t>Reiseutgifter ved deltagelse på deler av seilasen betales og organiseres av deltageren selv. ( vi hjelper til praktisk !)</a:t>
            </a:r>
          </a:p>
          <a:p>
            <a:r>
              <a:rPr lang="nb-NO" dirty="0"/>
              <a:t>Bindende påmelding til :</a:t>
            </a:r>
          </a:p>
          <a:p>
            <a:r>
              <a:rPr lang="nb-NO" dirty="0"/>
              <a:t>OBS: Begrenset antall plasser !</a:t>
            </a:r>
          </a:p>
        </p:txBody>
      </p:sp>
      <p:sp>
        <p:nvSpPr>
          <p:cNvPr id="3" name="Tittel 2"/>
          <p:cNvSpPr>
            <a:spLocks noGrp="1"/>
          </p:cNvSpPr>
          <p:nvPr>
            <p:ph type="title"/>
          </p:nvPr>
        </p:nvSpPr>
        <p:spPr/>
        <p:txBody>
          <a:bodyPr/>
          <a:lstStyle/>
          <a:p>
            <a:r>
              <a:rPr lang="nb-NO" dirty="0"/>
              <a:t>Påmelding og priser</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56376" y="5549900"/>
            <a:ext cx="100965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9684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179511" y="1669974"/>
            <a:ext cx="2952329" cy="3127178"/>
          </a:xfrm>
        </p:spPr>
        <p:txBody>
          <a:bodyPr>
            <a:normAutofit/>
          </a:bodyPr>
          <a:lstStyle/>
          <a:p>
            <a:pPr marL="0" lvl="0" indent="0">
              <a:buClr>
                <a:srgbClr val="31B6FD"/>
              </a:buClr>
              <a:buNone/>
            </a:pPr>
            <a:endParaRPr lang="nb-NO" dirty="0">
              <a:solidFill>
                <a:srgbClr val="073E87"/>
              </a:solidFill>
            </a:endParaRPr>
          </a:p>
          <a:p>
            <a:pPr marL="0" indent="0">
              <a:buNone/>
            </a:pPr>
            <a:endParaRPr lang="nb-NO" dirty="0"/>
          </a:p>
          <a:p>
            <a:pPr marL="0" indent="0">
              <a:buNone/>
            </a:pPr>
            <a:endParaRPr lang="nb-NO" dirty="0"/>
          </a:p>
          <a:p>
            <a:pPr marL="0" indent="0">
              <a:buNone/>
            </a:pPr>
            <a:endParaRPr lang="nb-NO" dirty="0"/>
          </a:p>
        </p:txBody>
      </p:sp>
      <p:sp>
        <p:nvSpPr>
          <p:cNvPr id="3" name="Tittel 2"/>
          <p:cNvSpPr>
            <a:spLocks noGrp="1"/>
          </p:cNvSpPr>
          <p:nvPr>
            <p:ph type="title"/>
          </p:nvPr>
        </p:nvSpPr>
        <p:spPr/>
        <p:txBody>
          <a:bodyPr>
            <a:normAutofit fontScale="90000"/>
          </a:bodyPr>
          <a:lstStyle/>
          <a:p>
            <a:r>
              <a:rPr lang="nb-NO" dirty="0"/>
              <a:t>Armada seilas</a:t>
            </a:r>
            <a:br>
              <a:rPr lang="nb-NO" dirty="0"/>
            </a:br>
            <a:r>
              <a:rPr lang="nb-NO" dirty="0"/>
              <a:t>til Jamboree Gdansk 2027</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32040" y="4555928"/>
            <a:ext cx="3960440" cy="2231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60440" y="1669973"/>
            <a:ext cx="4515669" cy="2885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Bruker\Documents\Speider\sø 15\presentasjon leir 2015\3107bølger (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7584" y="4740175"/>
            <a:ext cx="3419872" cy="2047701"/>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18A635FE-1720-4F3B-8F7A-0BE4D905434B}"/>
              </a:ext>
            </a:extLst>
          </p:cNvPr>
          <p:cNvSpPr/>
          <p:nvPr/>
        </p:nvSpPr>
        <p:spPr>
          <a:xfrm>
            <a:off x="251520" y="1720840"/>
            <a:ext cx="3108920" cy="3077766"/>
          </a:xfrm>
          <a:prstGeom prst="rect">
            <a:avLst/>
          </a:prstGeom>
        </p:spPr>
        <p:txBody>
          <a:bodyPr wrap="square">
            <a:spAutoFit/>
          </a:bodyPr>
          <a:lstStyle/>
          <a:p>
            <a:pPr lvl="0">
              <a:buClr>
                <a:srgbClr val="31B6FD"/>
              </a:buClr>
            </a:pPr>
            <a:r>
              <a:rPr lang="nb-NO" dirty="0">
                <a:solidFill>
                  <a:srgbClr val="073E87"/>
                </a:solidFill>
              </a:rPr>
              <a:t>Deltagende fartøy:</a:t>
            </a:r>
          </a:p>
          <a:p>
            <a:pPr lvl="0">
              <a:buClr>
                <a:srgbClr val="31B6FD"/>
              </a:buClr>
            </a:pPr>
            <a:r>
              <a:rPr lang="nb-NO" sz="1600" dirty="0" err="1">
                <a:solidFill>
                  <a:srgbClr val="073E87"/>
                </a:solidFill>
              </a:rPr>
              <a:t>Havbraatt</a:t>
            </a:r>
            <a:endParaRPr lang="nb-NO" sz="1600" dirty="0">
              <a:solidFill>
                <a:srgbClr val="073E87"/>
              </a:solidFill>
            </a:endParaRPr>
          </a:p>
          <a:p>
            <a:pPr lvl="0">
              <a:buClr>
                <a:srgbClr val="31B6FD"/>
              </a:buClr>
            </a:pPr>
            <a:r>
              <a:rPr lang="nb-NO" sz="1600" dirty="0">
                <a:solidFill>
                  <a:srgbClr val="073E87"/>
                </a:solidFill>
              </a:rPr>
              <a:t>Makrellen</a:t>
            </a:r>
          </a:p>
          <a:p>
            <a:pPr lvl="0">
              <a:buClr>
                <a:srgbClr val="31B6FD"/>
              </a:buClr>
            </a:pPr>
            <a:r>
              <a:rPr lang="nb-NO" sz="1600" dirty="0">
                <a:solidFill>
                  <a:srgbClr val="073E87"/>
                </a:solidFill>
              </a:rPr>
              <a:t>Caroline </a:t>
            </a:r>
            <a:r>
              <a:rPr lang="nb-NO" sz="1600" dirty="0" err="1">
                <a:solidFill>
                  <a:srgbClr val="073E87"/>
                </a:solidFill>
              </a:rPr>
              <a:t>af</a:t>
            </a:r>
            <a:r>
              <a:rPr lang="nb-NO" sz="1600" dirty="0">
                <a:solidFill>
                  <a:srgbClr val="073E87"/>
                </a:solidFill>
              </a:rPr>
              <a:t> Sandnes</a:t>
            </a:r>
          </a:p>
          <a:p>
            <a:pPr lvl="0">
              <a:buClr>
                <a:srgbClr val="31B6FD"/>
              </a:buClr>
            </a:pPr>
            <a:r>
              <a:rPr lang="nb-NO" sz="1600" dirty="0" err="1">
                <a:solidFill>
                  <a:srgbClr val="073E87"/>
                </a:solidFill>
              </a:rPr>
              <a:t>Nordsjø</a:t>
            </a:r>
            <a:endParaRPr lang="nb-NO" sz="1600" dirty="0">
              <a:solidFill>
                <a:srgbClr val="073E87"/>
              </a:solidFill>
            </a:endParaRPr>
          </a:p>
          <a:p>
            <a:pPr lvl="0">
              <a:buClr>
                <a:srgbClr val="31B6FD"/>
              </a:buClr>
            </a:pPr>
            <a:r>
              <a:rPr lang="nb-NO" sz="1600" dirty="0" err="1">
                <a:solidFill>
                  <a:srgbClr val="073E87"/>
                </a:solidFill>
              </a:rPr>
              <a:t>Midtholm</a:t>
            </a:r>
            <a:endParaRPr lang="nb-NO" sz="1600" dirty="0">
              <a:solidFill>
                <a:srgbClr val="073E87"/>
              </a:solidFill>
            </a:endParaRPr>
          </a:p>
          <a:p>
            <a:pPr lvl="0">
              <a:buClr>
                <a:srgbClr val="31B6FD"/>
              </a:buClr>
            </a:pPr>
            <a:r>
              <a:rPr lang="nb-NO" sz="1600" dirty="0">
                <a:solidFill>
                  <a:srgbClr val="073E87"/>
                </a:solidFill>
              </a:rPr>
              <a:t>Strabo </a:t>
            </a:r>
          </a:p>
          <a:p>
            <a:pPr lvl="0">
              <a:buClr>
                <a:srgbClr val="31B6FD"/>
              </a:buClr>
            </a:pPr>
            <a:r>
              <a:rPr lang="nb-NO" sz="1600" dirty="0">
                <a:solidFill>
                  <a:srgbClr val="073E87"/>
                </a:solidFill>
              </a:rPr>
              <a:t>Gyda</a:t>
            </a:r>
          </a:p>
          <a:p>
            <a:pPr lvl="0">
              <a:buClr>
                <a:srgbClr val="31B6FD"/>
              </a:buClr>
            </a:pPr>
            <a:r>
              <a:rPr lang="nb-NO" sz="1600" dirty="0">
                <a:solidFill>
                  <a:srgbClr val="073E87"/>
                </a:solidFill>
              </a:rPr>
              <a:t>Christiane</a:t>
            </a:r>
          </a:p>
          <a:p>
            <a:pPr lvl="0">
              <a:buClr>
                <a:srgbClr val="31B6FD"/>
              </a:buClr>
            </a:pPr>
            <a:r>
              <a:rPr lang="nb-NO" sz="1600" dirty="0" err="1">
                <a:solidFill>
                  <a:srgbClr val="073E87"/>
                </a:solidFill>
              </a:rPr>
              <a:t>Alibaba</a:t>
            </a:r>
            <a:endParaRPr lang="nb-NO" sz="1600" dirty="0">
              <a:solidFill>
                <a:srgbClr val="073E87"/>
              </a:solidFill>
            </a:endParaRPr>
          </a:p>
          <a:p>
            <a:pPr lvl="0">
              <a:buClr>
                <a:srgbClr val="31B6FD"/>
              </a:buClr>
            </a:pPr>
            <a:endParaRPr lang="nb-NO" sz="1600" dirty="0">
              <a:solidFill>
                <a:srgbClr val="073E87"/>
              </a:solidFill>
            </a:endParaRPr>
          </a:p>
          <a:p>
            <a:pPr lvl="0">
              <a:buClr>
                <a:srgbClr val="31B6FD"/>
              </a:buClr>
            </a:pPr>
            <a:r>
              <a:rPr lang="nb-NO" sz="1600" dirty="0">
                <a:solidFill>
                  <a:srgbClr val="073E87"/>
                </a:solidFill>
              </a:rPr>
              <a:t>Flere….??</a:t>
            </a:r>
          </a:p>
        </p:txBody>
      </p:sp>
    </p:spTree>
    <p:extLst>
      <p:ext uri="{BB962C8B-B14F-4D97-AF65-F5344CB8AC3E}">
        <p14:creationId xmlns:p14="http://schemas.microsoft.com/office/powerpoint/2010/main" val="1310578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467545" y="2060848"/>
            <a:ext cx="3024335" cy="4680520"/>
          </a:xfrm>
        </p:spPr>
        <p:txBody>
          <a:bodyPr>
            <a:normAutofit fontScale="92500" lnSpcReduction="20000"/>
          </a:bodyPr>
          <a:lstStyle/>
          <a:p>
            <a:r>
              <a:rPr lang="nb-NO" dirty="0"/>
              <a:t>Første dagen brukes til klargjøring, fordeling av køyer, innkjøp av proviant og utstyr</a:t>
            </a:r>
          </a:p>
          <a:p>
            <a:r>
              <a:rPr lang="nb-NO" dirty="0"/>
              <a:t>Inndeling i vaktlag om bord, som roterer mellom dekksvakt, arbeidsvakt og frivakt</a:t>
            </a:r>
          </a:p>
          <a:p>
            <a:r>
              <a:rPr lang="nb-NO" dirty="0"/>
              <a:t>Skipperne drøfter avreisetidspunkt i forhold til vær og mannskap</a:t>
            </a:r>
          </a:p>
          <a:p>
            <a:r>
              <a:rPr lang="nb-NO" dirty="0"/>
              <a:t>Døgnseilas første døgn</a:t>
            </a:r>
          </a:p>
          <a:p>
            <a:pPr marL="0" indent="0">
              <a:buNone/>
            </a:pPr>
            <a:endParaRPr lang="nb-NO" dirty="0"/>
          </a:p>
        </p:txBody>
      </p:sp>
      <p:sp>
        <p:nvSpPr>
          <p:cNvPr id="3" name="Tittel 2"/>
          <p:cNvSpPr>
            <a:spLocks noGrp="1"/>
          </p:cNvSpPr>
          <p:nvPr>
            <p:ph type="title"/>
          </p:nvPr>
        </p:nvSpPr>
        <p:spPr/>
        <p:txBody>
          <a:bodyPr>
            <a:noAutofit/>
          </a:bodyPr>
          <a:lstStyle/>
          <a:p>
            <a:r>
              <a:rPr lang="nb-NO" sz="3600" dirty="0"/>
              <a:t>Samling av deltagere i Kristiansand</a:t>
            </a:r>
            <a:br>
              <a:rPr lang="nb-NO" sz="3600" dirty="0"/>
            </a:br>
            <a:r>
              <a:rPr lang="nb-NO" sz="3600" dirty="0"/>
              <a:t>torsdag 15.juli </a:t>
            </a:r>
          </a:p>
        </p:txBody>
      </p:sp>
      <p:pic>
        <p:nvPicPr>
          <p:cNvPr id="1026" name="Picture 2" descr="C:\Users\Bruker\Documents\Speider\sø 15\presentasjon leir 2015\1307 avreise .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67382" y="2996952"/>
            <a:ext cx="5411736"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487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251520" y="1859261"/>
            <a:ext cx="4140091" cy="2073795"/>
          </a:xfrm>
        </p:spPr>
        <p:txBody>
          <a:bodyPr>
            <a:normAutofit fontScale="70000" lnSpcReduction="20000"/>
          </a:bodyPr>
          <a:lstStyle/>
          <a:p>
            <a:r>
              <a:rPr lang="nb-NO" dirty="0"/>
              <a:t>Vi samler fartøyene fra øst/sør og vest før vi planlegger felles krysning av Skagerrak i forhold til værmeldinger.</a:t>
            </a:r>
          </a:p>
          <a:p>
            <a:r>
              <a:rPr lang="nb-NO" dirty="0"/>
              <a:t>Et naturlig samlingspunkt for deltagende båter kan være i </a:t>
            </a:r>
            <a:r>
              <a:rPr lang="nb-NO" dirty="0" err="1"/>
              <a:t>Terneviga</a:t>
            </a:r>
            <a:r>
              <a:rPr lang="nb-NO" dirty="0"/>
              <a:t>.</a:t>
            </a:r>
          </a:p>
          <a:p>
            <a:r>
              <a:rPr lang="nb-NO" dirty="0"/>
              <a:t>Skippermøte med deltagende fartøy beslutter seilingsplanen.</a:t>
            </a:r>
          </a:p>
        </p:txBody>
      </p:sp>
      <p:sp>
        <p:nvSpPr>
          <p:cNvPr id="3" name="Tittel 2"/>
          <p:cNvSpPr>
            <a:spLocks noGrp="1"/>
          </p:cNvSpPr>
          <p:nvPr>
            <p:ph type="title"/>
          </p:nvPr>
        </p:nvSpPr>
        <p:spPr/>
        <p:txBody>
          <a:bodyPr>
            <a:normAutofit fontScale="90000"/>
          </a:bodyPr>
          <a:lstStyle/>
          <a:p>
            <a:r>
              <a:rPr lang="nb-NO" dirty="0" err="1"/>
              <a:t>Terneviga</a:t>
            </a:r>
            <a:r>
              <a:rPr lang="nb-NO" dirty="0"/>
              <a:t> </a:t>
            </a:r>
            <a:br>
              <a:rPr lang="nb-NO" dirty="0"/>
            </a:br>
            <a:r>
              <a:rPr lang="nb-NO" dirty="0"/>
              <a:t>avreise fredag 16.juli</a:t>
            </a:r>
          </a:p>
        </p:txBody>
      </p:sp>
      <p:pic>
        <p:nvPicPr>
          <p:cNvPr id="12290" name="Picture 2" descr="http://gfx.nrk.no/br5dz3PEhY1u-JXNbCYVBQK6oJZUziYDwqZjX2-zr3H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4001953"/>
            <a:ext cx="5056862" cy="284448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speiding.no/grafikk/2011/Nyheter/Juli/bilde_armada_f__r_avreise_Anne_Margrethe_Himle.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91611" y="2204864"/>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980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4C1CB7F3-F5FC-49C8-AC45-4C2F3B455D7C}"/>
              </a:ext>
            </a:extLst>
          </p:cNvPr>
          <p:cNvSpPr>
            <a:spLocks noGrp="1"/>
          </p:cNvSpPr>
          <p:nvPr>
            <p:ph idx="1"/>
          </p:nvPr>
        </p:nvSpPr>
        <p:spPr>
          <a:xfrm>
            <a:off x="50801" y="2373237"/>
            <a:ext cx="6033367" cy="1847851"/>
          </a:xfrm>
        </p:spPr>
        <p:txBody>
          <a:bodyPr>
            <a:normAutofit fontScale="92500" lnSpcReduction="10000"/>
          </a:bodyPr>
          <a:lstStyle/>
          <a:p>
            <a:r>
              <a:rPr lang="nb-NO" dirty="0"/>
              <a:t>Etter en lang seilas over Skagerrak samles vi i havnen og hviler ut.</a:t>
            </a:r>
          </a:p>
          <a:p>
            <a:r>
              <a:rPr lang="nb-NO" dirty="0"/>
              <a:t>Tur til </a:t>
            </a:r>
            <a:r>
              <a:rPr lang="nb-NO" dirty="0" err="1"/>
              <a:t>Saltsyderiet</a:t>
            </a:r>
            <a:r>
              <a:rPr lang="nb-NO" dirty="0"/>
              <a:t> på sykkel kan være en aktivitet neste dag….</a:t>
            </a:r>
          </a:p>
          <a:p>
            <a:r>
              <a:rPr lang="nb-NO" dirty="0"/>
              <a:t>Husk å sjekke proviant og bunkers før avreise.</a:t>
            </a:r>
          </a:p>
          <a:p>
            <a:pPr marL="0" indent="0">
              <a:buNone/>
            </a:pPr>
            <a:endParaRPr lang="nb-NO" dirty="0"/>
          </a:p>
          <a:p>
            <a:pPr marL="0" indent="0">
              <a:buNone/>
            </a:pPr>
            <a:endParaRPr lang="nb-NO" dirty="0"/>
          </a:p>
        </p:txBody>
      </p:sp>
      <p:sp>
        <p:nvSpPr>
          <p:cNvPr id="3" name="Tittel 2">
            <a:extLst>
              <a:ext uri="{FF2B5EF4-FFF2-40B4-BE49-F238E27FC236}">
                <a16:creationId xmlns:a16="http://schemas.microsoft.com/office/drawing/2014/main" id="{D62ED286-23E2-4724-A691-43824C740246}"/>
              </a:ext>
            </a:extLst>
          </p:cNvPr>
          <p:cNvSpPr>
            <a:spLocks noGrp="1"/>
          </p:cNvSpPr>
          <p:nvPr>
            <p:ph type="title"/>
          </p:nvPr>
        </p:nvSpPr>
        <p:spPr/>
        <p:txBody>
          <a:bodyPr>
            <a:normAutofit fontScale="90000"/>
          </a:bodyPr>
          <a:lstStyle/>
          <a:p>
            <a:r>
              <a:rPr lang="nb-NO" dirty="0"/>
              <a:t>Læsø </a:t>
            </a:r>
            <a:br>
              <a:rPr lang="nb-NO" dirty="0"/>
            </a:br>
            <a:r>
              <a:rPr lang="nb-NO" dirty="0"/>
              <a:t>ankomst 17.juli avreise 19.juli</a:t>
            </a:r>
          </a:p>
        </p:txBody>
      </p:sp>
      <p:pic>
        <p:nvPicPr>
          <p:cNvPr id="4" name="Bilde 3">
            <a:extLst>
              <a:ext uri="{FF2B5EF4-FFF2-40B4-BE49-F238E27FC236}">
                <a16:creationId xmlns:a16="http://schemas.microsoft.com/office/drawing/2014/main" id="{A6513711-9383-40B8-90A4-6D7B40FD06A8}"/>
              </a:ext>
            </a:extLst>
          </p:cNvPr>
          <p:cNvPicPr>
            <a:picLocks noChangeAspect="1"/>
          </p:cNvPicPr>
          <p:nvPr/>
        </p:nvPicPr>
        <p:blipFill>
          <a:blip r:embed="rId2"/>
          <a:stretch>
            <a:fillRect/>
          </a:stretch>
        </p:blipFill>
        <p:spPr>
          <a:xfrm>
            <a:off x="6326623" y="3466132"/>
            <a:ext cx="2914141" cy="1572904"/>
          </a:xfrm>
          <a:prstGeom prst="rect">
            <a:avLst/>
          </a:prstGeom>
        </p:spPr>
      </p:pic>
      <p:pic>
        <p:nvPicPr>
          <p:cNvPr id="6" name="Bilde 5">
            <a:extLst>
              <a:ext uri="{FF2B5EF4-FFF2-40B4-BE49-F238E27FC236}">
                <a16:creationId xmlns:a16="http://schemas.microsoft.com/office/drawing/2014/main" id="{D721ED2A-834D-4588-B7E6-37A4F3459EB6}"/>
              </a:ext>
            </a:extLst>
          </p:cNvPr>
          <p:cNvPicPr>
            <a:picLocks noChangeAspect="1"/>
          </p:cNvPicPr>
          <p:nvPr/>
        </p:nvPicPr>
        <p:blipFill>
          <a:blip r:embed="rId3"/>
          <a:stretch>
            <a:fillRect/>
          </a:stretch>
        </p:blipFill>
        <p:spPr>
          <a:xfrm>
            <a:off x="4155458" y="4821877"/>
            <a:ext cx="2466975" cy="1847850"/>
          </a:xfrm>
          <a:prstGeom prst="rect">
            <a:avLst/>
          </a:prstGeom>
        </p:spPr>
      </p:pic>
      <p:pic>
        <p:nvPicPr>
          <p:cNvPr id="2050" name="Picture 2" descr="Den danske øya har flest soltimer! Læsø-guide: Fra strender og spa til  golf, hester, bruktbutikker og nydelig mat - Alltid reiseklar">
            <a:extLst>
              <a:ext uri="{FF2B5EF4-FFF2-40B4-BE49-F238E27FC236}">
                <a16:creationId xmlns:a16="http://schemas.microsoft.com/office/drawing/2014/main" id="{24065461-FE16-5D44-854D-41C7BA7CC1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509120"/>
            <a:ext cx="3367664" cy="2241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48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F9A49F58-F35E-4CFD-594E-9E8F2E1FE4DC}"/>
              </a:ext>
            </a:extLst>
          </p:cNvPr>
          <p:cNvSpPr>
            <a:spLocks noGrp="1"/>
          </p:cNvSpPr>
          <p:nvPr>
            <p:ph idx="1"/>
          </p:nvPr>
        </p:nvSpPr>
        <p:spPr>
          <a:xfrm>
            <a:off x="179512" y="2276872"/>
            <a:ext cx="6120680" cy="1872207"/>
          </a:xfrm>
        </p:spPr>
        <p:txBody>
          <a:bodyPr>
            <a:normAutofit/>
          </a:bodyPr>
          <a:lstStyle/>
          <a:p>
            <a:r>
              <a:rPr lang="nb-NO" dirty="0"/>
              <a:t>Vi kan utforske en helt spesiell øy i Kattegat med Nord-Europas største ørken.</a:t>
            </a:r>
          </a:p>
          <a:p>
            <a:r>
              <a:rPr lang="nb-NO" dirty="0"/>
              <a:t>Populær gjestehavn for seilende.</a:t>
            </a:r>
          </a:p>
          <a:p>
            <a:r>
              <a:rPr lang="nb-NO" dirty="0"/>
              <a:t>Anløp av ferge fra Grenaa.</a:t>
            </a:r>
          </a:p>
          <a:p>
            <a:endParaRPr lang="nb-NO" dirty="0"/>
          </a:p>
        </p:txBody>
      </p:sp>
      <p:sp>
        <p:nvSpPr>
          <p:cNvPr id="3" name="Tittel 2">
            <a:extLst>
              <a:ext uri="{FF2B5EF4-FFF2-40B4-BE49-F238E27FC236}">
                <a16:creationId xmlns:a16="http://schemas.microsoft.com/office/drawing/2014/main" id="{E89D6A41-BFB9-76B2-3752-2B06F538DDAE}"/>
              </a:ext>
            </a:extLst>
          </p:cNvPr>
          <p:cNvSpPr>
            <a:spLocks noGrp="1"/>
          </p:cNvSpPr>
          <p:nvPr>
            <p:ph type="title"/>
          </p:nvPr>
        </p:nvSpPr>
        <p:spPr/>
        <p:txBody>
          <a:bodyPr>
            <a:normAutofit fontScale="90000"/>
          </a:bodyPr>
          <a:lstStyle/>
          <a:p>
            <a:r>
              <a:rPr lang="nb-NO" dirty="0"/>
              <a:t>Anholt</a:t>
            </a:r>
            <a:br>
              <a:rPr lang="nb-NO" dirty="0"/>
            </a:br>
            <a:r>
              <a:rPr lang="nb-NO" dirty="0"/>
              <a:t>ankomst 19.juli</a:t>
            </a:r>
          </a:p>
        </p:txBody>
      </p:sp>
      <p:pic>
        <p:nvPicPr>
          <p:cNvPr id="1026" name="Picture 2" descr="Anholt - Seglarnas pärla i Kattegatt">
            <a:extLst>
              <a:ext uri="{FF2B5EF4-FFF2-40B4-BE49-F238E27FC236}">
                <a16:creationId xmlns:a16="http://schemas.microsoft.com/office/drawing/2014/main" id="{906C7BD4-E5DF-B4AA-90AD-EBBFB36083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5132" y="3068960"/>
            <a:ext cx="3160419" cy="21031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holt - A Paradise in Kattegat | VisitAarhus">
            <a:extLst>
              <a:ext uri="{FF2B5EF4-FFF2-40B4-BE49-F238E27FC236}">
                <a16:creationId xmlns:a16="http://schemas.microsoft.com/office/drawing/2014/main" id="{8D92EA24-E3D0-073D-EC53-DCD78BE90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4897923"/>
            <a:ext cx="3444974" cy="19291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erie på Anholt - det mest isolerte stedet i Danmark RejsRejsRejs -">
            <a:extLst>
              <a:ext uri="{FF2B5EF4-FFF2-40B4-BE49-F238E27FC236}">
                <a16:creationId xmlns:a16="http://schemas.microsoft.com/office/drawing/2014/main" id="{620622FE-64E7-6D73-88AB-7E5C34630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02792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62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7D657F8A-6C67-84CC-DB2E-8FBFC0B6E488}"/>
              </a:ext>
            </a:extLst>
          </p:cNvPr>
          <p:cNvSpPr>
            <a:spLocks noGrp="1"/>
          </p:cNvSpPr>
          <p:nvPr>
            <p:ph idx="1"/>
          </p:nvPr>
        </p:nvSpPr>
        <p:spPr/>
        <p:txBody>
          <a:bodyPr>
            <a:normAutofit fontScale="92500"/>
          </a:bodyPr>
          <a:lstStyle/>
          <a:p>
            <a:r>
              <a:rPr lang="nb-NO" dirty="0"/>
              <a:t>Hvis vindretning eller andre værforhold gjør det naturlig å endre planer, så kan vi flytte oss innaskjærs nordover mot Lyngør eller et annet sted langs kysten fra Kristiansand.</a:t>
            </a:r>
          </a:p>
          <a:p>
            <a:r>
              <a:rPr lang="nb-NO" dirty="0"/>
              <a:t>Med den hensikt å krysse Skagerrak med en annen avreise, seilingskurs og annen ankomst i Sverige</a:t>
            </a:r>
          </a:p>
          <a:p>
            <a:r>
              <a:rPr lang="nb-NO" dirty="0"/>
              <a:t>Tidspunkt for kryssing over Skagerrak avtales på skippermøte.</a:t>
            </a:r>
          </a:p>
          <a:p>
            <a:r>
              <a:rPr lang="nb-NO" dirty="0"/>
              <a:t>Alternativ rute er </a:t>
            </a:r>
            <a:r>
              <a:rPr lang="nb-NO" dirty="0" err="1"/>
              <a:t>ca</a:t>
            </a:r>
            <a:r>
              <a:rPr lang="nb-NO" dirty="0"/>
              <a:t> 25nm lenger og er basert på dagsetapper.</a:t>
            </a:r>
          </a:p>
        </p:txBody>
      </p:sp>
      <p:sp>
        <p:nvSpPr>
          <p:cNvPr id="3" name="Tittel 2">
            <a:extLst>
              <a:ext uri="{FF2B5EF4-FFF2-40B4-BE49-F238E27FC236}">
                <a16:creationId xmlns:a16="http://schemas.microsoft.com/office/drawing/2014/main" id="{77A3C16C-AC73-7260-A07F-DD4D09DFDD06}"/>
              </a:ext>
            </a:extLst>
          </p:cNvPr>
          <p:cNvSpPr>
            <a:spLocks noGrp="1"/>
          </p:cNvSpPr>
          <p:nvPr>
            <p:ph type="title"/>
          </p:nvPr>
        </p:nvSpPr>
        <p:spPr/>
        <p:txBody>
          <a:bodyPr>
            <a:normAutofit fontScale="90000"/>
          </a:bodyPr>
          <a:lstStyle/>
          <a:p>
            <a:r>
              <a:rPr lang="nb-NO" dirty="0"/>
              <a:t>Alternativ rute:  fra Kristiansand mot</a:t>
            </a:r>
            <a:br>
              <a:rPr lang="nb-NO" dirty="0"/>
            </a:br>
            <a:r>
              <a:rPr lang="nb-NO" dirty="0"/>
              <a:t>Lyngør med ankomst 16.juni </a:t>
            </a:r>
          </a:p>
        </p:txBody>
      </p:sp>
    </p:spTree>
    <p:extLst>
      <p:ext uri="{BB962C8B-B14F-4D97-AF65-F5344CB8AC3E}">
        <p14:creationId xmlns:p14="http://schemas.microsoft.com/office/powerpoint/2010/main" val="726011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6444208" y="2924944"/>
            <a:ext cx="2376264" cy="3730407"/>
          </a:xfrm>
        </p:spPr>
        <p:txBody>
          <a:bodyPr>
            <a:normAutofit fontScale="92500" lnSpcReduction="10000"/>
          </a:bodyPr>
          <a:lstStyle/>
          <a:p>
            <a:r>
              <a:rPr lang="nb-NO" dirty="0"/>
              <a:t>En populær havn i skjærgården med yrende båtliv…</a:t>
            </a:r>
          </a:p>
          <a:p>
            <a:r>
              <a:rPr lang="nb-NO" dirty="0"/>
              <a:t>Det finnes mange alternative uthavner i området om vi ønsker det.</a:t>
            </a:r>
          </a:p>
        </p:txBody>
      </p:sp>
      <p:sp>
        <p:nvSpPr>
          <p:cNvPr id="3" name="Tittel 2"/>
          <p:cNvSpPr>
            <a:spLocks noGrp="1"/>
          </p:cNvSpPr>
          <p:nvPr>
            <p:ph type="title"/>
          </p:nvPr>
        </p:nvSpPr>
        <p:spPr/>
        <p:txBody>
          <a:bodyPr>
            <a:normAutofit fontScale="90000"/>
          </a:bodyPr>
          <a:lstStyle/>
          <a:p>
            <a:r>
              <a:rPr lang="nb-NO" dirty="0"/>
              <a:t>Alternativ rute:        </a:t>
            </a:r>
            <a:r>
              <a:rPr lang="nb-NO" dirty="0" err="1"/>
              <a:t>Smøgen</a:t>
            </a:r>
            <a:br>
              <a:rPr lang="nb-NO" dirty="0"/>
            </a:br>
            <a:r>
              <a:rPr lang="nb-NO" dirty="0"/>
              <a:t>ankomst 17.juli</a:t>
            </a:r>
          </a:p>
        </p:txBody>
      </p:sp>
      <p:pic>
        <p:nvPicPr>
          <p:cNvPr id="1638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844824"/>
            <a:ext cx="2837285" cy="1890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91880" y="1988840"/>
            <a:ext cx="2667557" cy="1974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3528" y="4051303"/>
            <a:ext cx="5400600" cy="260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89664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ølgeform">
  <a:themeElements>
    <a:clrScheme name="Bølg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Bølg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ølg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Waveform</Template>
  <TotalTime>2320</TotalTime>
  <Words>932</Words>
  <Application>Microsoft Office PowerPoint</Application>
  <PresentationFormat>Skjermfremvisning (4:3)</PresentationFormat>
  <Paragraphs>113</Paragraphs>
  <Slides>24</Slides>
  <Notes>2</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24</vt:i4>
      </vt:variant>
    </vt:vector>
  </HeadingPairs>
  <TitlesOfParts>
    <vt:vector size="28" baseType="lpstr">
      <vt:lpstr>Aptos</vt:lpstr>
      <vt:lpstr>Candara</vt:lpstr>
      <vt:lpstr>Symbol</vt:lpstr>
      <vt:lpstr>Bølgeform</vt:lpstr>
      <vt:lpstr>Armadaseilas til  Jamboree Gdansk 2027</vt:lpstr>
      <vt:lpstr>Forslag seilingsplan til Jamboree Gdansk 2027</vt:lpstr>
      <vt:lpstr>Armada seilas til Jamboree Gdansk 2027</vt:lpstr>
      <vt:lpstr>Samling av deltagere i Kristiansand torsdag 15.juli </vt:lpstr>
      <vt:lpstr>Terneviga  avreise fredag 16.juli</vt:lpstr>
      <vt:lpstr>Læsø  ankomst 17.juli avreise 19.juli</vt:lpstr>
      <vt:lpstr>Anholt ankomst 19.juli</vt:lpstr>
      <vt:lpstr>Alternativ rute:  fra Kristiansand mot Lyngør med ankomst 16.juni </vt:lpstr>
      <vt:lpstr>Alternativ rute:        Smøgen ankomst 17.juli</vt:lpstr>
      <vt:lpstr>Alternativ rute:        Öckerö  ankomst 18.juli</vt:lpstr>
      <vt:lpstr> Alternativ rute:        Varberg ankomst 19.juli</vt:lpstr>
      <vt:lpstr>Torekov hamn ankomst 20.juli</vt:lpstr>
      <vt:lpstr>(Alternativt:    Höganäs hamn ankomst 20.juli )</vt:lpstr>
      <vt:lpstr>Middelgrundsfortet ankomst 21.juli</vt:lpstr>
      <vt:lpstr>København avreise fredag 23. juli</vt:lpstr>
      <vt:lpstr>Klintholm havn ankomst 23.juli</vt:lpstr>
      <vt:lpstr>Stralsund ankomst lørdag 24.juli</vt:lpstr>
      <vt:lpstr>Swinoujscie ankomst 25.juli</vt:lpstr>
      <vt:lpstr>Kolobrzeg ankomst 26.juli </vt:lpstr>
      <vt:lpstr>Ustka ankomst 27.juli</vt:lpstr>
      <vt:lpstr>Wladyslawowo ankomst 28.juli</vt:lpstr>
      <vt:lpstr>Gdansk ankomst torsdag 29.juli</vt:lpstr>
      <vt:lpstr>26.World scout jamboree  Poland 2027</vt:lpstr>
      <vt:lpstr>Påmelding og priser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Seilas til sommerens leir i Egå ved Århus, og Armada seilas hjem fra leiren.</dc:title>
  <dc:creator>Bruker</dc:creator>
  <cp:lastModifiedBy>Sigurd Mo</cp:lastModifiedBy>
  <cp:revision>84</cp:revision>
  <cp:lastPrinted>2025-11-28T21:33:32Z</cp:lastPrinted>
  <dcterms:created xsi:type="dcterms:W3CDTF">2015-02-28T19:28:46Z</dcterms:created>
  <dcterms:modified xsi:type="dcterms:W3CDTF">2026-01-12T14:34:05Z</dcterms:modified>
</cp:coreProperties>
</file>